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sldIdLst>
    <p:sldId id="256" r:id="rId2"/>
    <p:sldId id="299" r:id="rId3"/>
    <p:sldId id="333" r:id="rId4"/>
    <p:sldId id="291" r:id="rId5"/>
    <p:sldId id="292" r:id="rId6"/>
    <p:sldId id="304" r:id="rId7"/>
    <p:sldId id="301" r:id="rId8"/>
    <p:sldId id="307" r:id="rId9"/>
    <p:sldId id="312" r:id="rId10"/>
    <p:sldId id="314" r:id="rId11"/>
    <p:sldId id="335" r:id="rId12"/>
    <p:sldId id="334" r:id="rId13"/>
    <p:sldId id="336" r:id="rId14"/>
    <p:sldId id="337" r:id="rId15"/>
    <p:sldId id="318" r:id="rId16"/>
    <p:sldId id="319" r:id="rId17"/>
    <p:sldId id="320" r:id="rId18"/>
    <p:sldId id="330" r:id="rId19"/>
    <p:sldId id="332" r:id="rId20"/>
    <p:sldId id="331" r:id="rId21"/>
    <p:sldId id="306" r:id="rId22"/>
    <p:sldId id="303" r:id="rId23"/>
  </p:sldIdLst>
  <p:sldSz cx="9906000" cy="6858000" type="A4"/>
  <p:notesSz cx="6742113"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vasylega" initials="v" lastIdx="2" clrIdx="0">
    <p:extLst>
      <p:ext uri="{19B8F6BF-5375-455C-9EA6-DF929625EA0E}">
        <p15:presenceInfo xmlns:p15="http://schemas.microsoft.com/office/powerpoint/2012/main" userId="S-1-5-21-3140274975-3124252904-1470287901-27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9291"/>
    <a:srgbClr val="CC8C8A"/>
    <a:srgbClr val="BD615F"/>
    <a:srgbClr val="B95957"/>
    <a:srgbClr val="C06A68"/>
    <a:srgbClr val="4D4F53"/>
    <a:srgbClr val="DF8300"/>
    <a:srgbClr val="70B800"/>
    <a:srgbClr val="4D4FBD"/>
    <a:srgbClr val="FED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9" autoAdjust="0"/>
    <p:restoredTop sz="94660" autoAdjust="0"/>
  </p:normalViewPr>
  <p:slideViewPr>
    <p:cSldViewPr>
      <p:cViewPr varScale="1">
        <p:scale>
          <a:sx n="110" d="100"/>
          <a:sy n="110" d="100"/>
        </p:scale>
        <p:origin x="1380" y="114"/>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CB3FE4-E11B-4E77-8FC1-1421830083A3}"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ru-UA"/>
        </a:p>
      </dgm:t>
    </dgm:pt>
    <dgm:pt modelId="{7E75735A-5348-416E-B2BE-96B9A1F8F3F6}" type="pres">
      <dgm:prSet presAssocID="{44CB3FE4-E11B-4E77-8FC1-1421830083A3}" presName="linear" presStyleCnt="0">
        <dgm:presLayoutVars>
          <dgm:dir/>
          <dgm:animLvl val="lvl"/>
          <dgm:resizeHandles val="exact"/>
        </dgm:presLayoutVars>
      </dgm:prSet>
      <dgm:spPr/>
    </dgm:pt>
  </dgm:ptLst>
  <dgm:cxnLst>
    <dgm:cxn modelId="{D36CCBE9-5A92-46DB-ADCA-6D9A4A008156}" type="presOf" srcId="{44CB3FE4-E11B-4E77-8FC1-1421830083A3}" destId="{7E75735A-5348-416E-B2BE-96B9A1F8F3F6}"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192D73-989E-4979-A62B-2758A9EDBFC7}" type="doc">
      <dgm:prSet loTypeId="urn:microsoft.com/office/officeart/2005/8/layout/hierarchy3" loCatId="list" qsTypeId="urn:microsoft.com/office/officeart/2005/8/quickstyle/simple1" qsCatId="simple" csTypeId="urn:microsoft.com/office/officeart/2005/8/colors/accent2_2" csCatId="accent2" phldr="1"/>
      <dgm:spPr/>
      <dgm:t>
        <a:bodyPr/>
        <a:lstStyle/>
        <a:p>
          <a:endParaRPr lang="ru-UA"/>
        </a:p>
      </dgm:t>
    </dgm:pt>
    <dgm:pt modelId="{425FE02E-230D-4045-B45D-3C4C6D13482C}">
      <dgm:prSet phldrT="[Текст]"/>
      <dgm:spPr/>
      <dgm:t>
        <a:bodyPr/>
        <a:lstStyle/>
        <a:p>
          <a:r>
            <a:rPr lang="uk-UA" b="1" dirty="0">
              <a:cs typeface="Times New Roman" pitchFamily="18" charset="0"/>
            </a:rPr>
            <a:t>МЕТОДОЛОГІЧНА БАЗА</a:t>
          </a:r>
          <a:endParaRPr lang="ru-UA" dirty="0"/>
        </a:p>
      </dgm:t>
    </dgm:pt>
    <dgm:pt modelId="{46AE0F1E-7472-41F3-85A8-849A5F15C3C2}" type="parTrans" cxnId="{CC07E48D-A243-45D1-BF0D-79E30732D3E2}">
      <dgm:prSet/>
      <dgm:spPr/>
      <dgm:t>
        <a:bodyPr/>
        <a:lstStyle/>
        <a:p>
          <a:endParaRPr lang="ru-UA"/>
        </a:p>
      </dgm:t>
    </dgm:pt>
    <dgm:pt modelId="{6DA7FDCA-4195-4504-A997-15138CE8E1D9}" type="sibTrans" cxnId="{CC07E48D-A243-45D1-BF0D-79E30732D3E2}">
      <dgm:prSet/>
      <dgm:spPr/>
      <dgm:t>
        <a:bodyPr/>
        <a:lstStyle/>
        <a:p>
          <a:endParaRPr lang="ru-UA"/>
        </a:p>
      </dgm:t>
    </dgm:pt>
    <dgm:pt modelId="{4B137208-FA83-4A74-9944-F3F0D98E66C5}">
      <dgm:prSet phldrT="[Текст]" custT="1"/>
      <dgm:spPr/>
      <dgm:t>
        <a:bodyPr/>
        <a:lstStyle/>
        <a:p>
          <a:pPr algn="l"/>
          <a:r>
            <a:rPr lang="uk-UA" sz="2000" b="1" dirty="0">
              <a:latin typeface="Times New Roman" panose="02020603050405020304" pitchFamily="18" charset="0"/>
              <a:cs typeface="Times New Roman" panose="02020603050405020304" pitchFamily="18" charset="0"/>
            </a:rPr>
            <a:t>Закон України «Про страхування»</a:t>
          </a:r>
          <a:endParaRPr lang="ru-UA" sz="2000" dirty="0">
            <a:latin typeface="Times New Roman" panose="02020603050405020304" pitchFamily="18" charset="0"/>
            <a:cs typeface="Times New Roman" panose="02020603050405020304" pitchFamily="18" charset="0"/>
          </a:endParaRPr>
        </a:p>
      </dgm:t>
    </dgm:pt>
    <dgm:pt modelId="{54A3E3D0-3410-4B55-BBEB-218E862428F1}" type="parTrans" cxnId="{1BFB7945-5D09-453C-80BC-BA22B6540FA3}">
      <dgm:prSet/>
      <dgm:spPr/>
      <dgm:t>
        <a:bodyPr/>
        <a:lstStyle/>
        <a:p>
          <a:endParaRPr lang="ru-UA"/>
        </a:p>
      </dgm:t>
    </dgm:pt>
    <dgm:pt modelId="{E0513A64-B85F-4267-83B6-F20099286F99}" type="sibTrans" cxnId="{1BFB7945-5D09-453C-80BC-BA22B6540FA3}">
      <dgm:prSet/>
      <dgm:spPr/>
      <dgm:t>
        <a:bodyPr/>
        <a:lstStyle/>
        <a:p>
          <a:endParaRPr lang="ru-UA"/>
        </a:p>
      </dgm:t>
    </dgm:pt>
    <dgm:pt modelId="{620B54B7-A596-4FA2-BAEF-46A31369A564}">
      <dgm:prSet custT="1"/>
      <dgm:spPr/>
      <dgm:t>
        <a:bodyPr/>
        <a:lstStyle/>
        <a:p>
          <a:pPr marL="0" lvl="0" indent="0" algn="just" defTabSz="889000">
            <a:lnSpc>
              <a:spcPct val="90000"/>
            </a:lnSpc>
            <a:spcBef>
              <a:spcPct val="0"/>
            </a:spcBef>
            <a:spcAft>
              <a:spcPct val="35000"/>
            </a:spcAft>
            <a:buNone/>
          </a:pPr>
          <a:r>
            <a:rPr lang="uk-UA" sz="1600" b="1" kern="1200" dirty="0">
              <a:latin typeface="Times New Roman" panose="02020603050405020304" pitchFamily="18" charset="0"/>
              <a:ea typeface="+mn-ea"/>
              <a:cs typeface="Times New Roman" panose="02020603050405020304" pitchFamily="18" charset="0"/>
            </a:rPr>
            <a:t>Інформаційний документ про стандартний страховий продукт </a:t>
          </a:r>
          <a:r>
            <a:rPr lang="ru-UA" sz="1600" kern="1200" dirty="0">
              <a:latin typeface="Times New Roman" panose="02020603050405020304" pitchFamily="18" charset="0"/>
              <a:cs typeface="Times New Roman" panose="02020603050405020304" pitchFamily="18" charset="0"/>
            </a:rPr>
            <a:t>ЗА ПРОГРАМОЮ СТРАХУВАННЯ ВІДПОВІДАЛЬНОСТІ, ЯКА ВИНИКАЄ ВНАСЛІДОК </a:t>
          </a:r>
          <a:r>
            <a:rPr lang="uk-UA" sz="1600" kern="1200" dirty="0">
              <a:latin typeface="Times New Roman" panose="02020603050405020304" pitchFamily="18" charset="0"/>
              <a:cs typeface="Times New Roman" panose="02020603050405020304" pitchFamily="18" charset="0"/>
            </a:rPr>
            <a:t>ВИКОРИСТАННЯ НАЗЕМНОГО ТРАНСПОРТНОГО ЗАСОБУ «АВТОЦИВІЛКА ПЛЮС» (іншої, ніж визначена Законом України “Про обов’язкове страхування цивільно-правової відповідальності власників наземних транспортних засобів”)</a:t>
          </a:r>
          <a:endParaRPr lang="ru-UA" sz="1600" b="1" kern="1200" dirty="0">
            <a:latin typeface="Times New Roman" panose="02020603050405020304" pitchFamily="18" charset="0"/>
            <a:ea typeface="+mn-ea"/>
            <a:cs typeface="Times New Roman" panose="02020603050405020304" pitchFamily="18" charset="0"/>
          </a:endParaRPr>
        </a:p>
      </dgm:t>
    </dgm:pt>
    <dgm:pt modelId="{F1EDD75A-053F-4B6C-988D-2A617F1C5F1C}" type="parTrans" cxnId="{AD646ED7-F124-4263-BD37-C922D08B0158}">
      <dgm:prSet/>
      <dgm:spPr/>
      <dgm:t>
        <a:bodyPr/>
        <a:lstStyle/>
        <a:p>
          <a:endParaRPr lang="ru-UA"/>
        </a:p>
      </dgm:t>
    </dgm:pt>
    <dgm:pt modelId="{9CCF0752-8B30-4E8D-9DA9-03AC3478F8F0}" type="sibTrans" cxnId="{AD646ED7-F124-4263-BD37-C922D08B0158}">
      <dgm:prSet/>
      <dgm:spPr/>
      <dgm:t>
        <a:bodyPr/>
        <a:lstStyle/>
        <a:p>
          <a:endParaRPr lang="ru-UA"/>
        </a:p>
      </dgm:t>
    </dgm:pt>
    <dgm:pt modelId="{8BB9DEF7-FEDF-404D-B858-BABB1C14C867}">
      <dgm:prSet custT="1"/>
      <dgm:spPr/>
      <dgm:t>
        <a:bodyPr/>
        <a:lstStyle/>
        <a:p>
          <a:pPr marL="0" lvl="0" indent="0" algn="just" defTabSz="889000">
            <a:lnSpc>
              <a:spcPct val="90000"/>
            </a:lnSpc>
            <a:spcBef>
              <a:spcPct val="0"/>
            </a:spcBef>
            <a:spcAft>
              <a:spcPct val="35000"/>
            </a:spcAft>
            <a:buNone/>
          </a:pPr>
          <a:r>
            <a:rPr lang="uk-UA" sz="1800" b="1" kern="1200" dirty="0">
              <a:latin typeface="Times New Roman" panose="02020603050405020304" pitchFamily="18" charset="0"/>
              <a:ea typeface="+mn-ea"/>
              <a:cs typeface="Times New Roman" panose="02020603050405020304" pitchFamily="18" charset="0"/>
            </a:rPr>
            <a:t>Загальні умови </a:t>
          </a:r>
          <a:r>
            <a:rPr lang="uk-UA" sz="1800" b="0" kern="1200" dirty="0">
              <a:latin typeface="Times New Roman" panose="02020603050405020304" pitchFamily="18" charset="0"/>
              <a:ea typeface="+mn-ea"/>
              <a:cs typeface="Times New Roman" panose="02020603050405020304" pitchFamily="18" charset="0"/>
            </a:rPr>
            <a:t>про стандартний страховий продукт «СТРАХУВАННЯ ВІДПОВІДАЛЬНОСТІ, ЯКА ВИНИКАЄ ВНАСЛІДОК ВИКОРИСТАННЯ НАЗЕМНОГО ТРАНСПОРТНОГО ЗАСОБУ (іншої, ніж визначена Законом України “Про обов’язкове страхування цивільно-правової відповідальності власників наземних транспортних засобів”)»</a:t>
          </a:r>
          <a:endParaRPr lang="ru-UA" sz="1800" b="0" kern="1200" dirty="0">
            <a:latin typeface="Times New Roman" panose="02020603050405020304" pitchFamily="18" charset="0"/>
            <a:ea typeface="+mn-ea"/>
            <a:cs typeface="Times New Roman" panose="02020603050405020304" pitchFamily="18" charset="0"/>
          </a:endParaRPr>
        </a:p>
      </dgm:t>
    </dgm:pt>
    <dgm:pt modelId="{A879578D-B81A-42A1-9D07-E614BE9BC027}" type="parTrans" cxnId="{391DC73F-90F2-4CEE-9515-AC0C67191964}">
      <dgm:prSet/>
      <dgm:spPr/>
      <dgm:t>
        <a:bodyPr/>
        <a:lstStyle/>
        <a:p>
          <a:endParaRPr lang="ru-UA"/>
        </a:p>
      </dgm:t>
    </dgm:pt>
    <dgm:pt modelId="{FD5DA05A-35F6-4381-BEB5-D73E0270E3B4}" type="sibTrans" cxnId="{391DC73F-90F2-4CEE-9515-AC0C67191964}">
      <dgm:prSet/>
      <dgm:spPr/>
      <dgm:t>
        <a:bodyPr/>
        <a:lstStyle/>
        <a:p>
          <a:endParaRPr lang="ru-UA"/>
        </a:p>
      </dgm:t>
    </dgm:pt>
    <dgm:pt modelId="{1130F7A9-0543-4F72-9854-07E33F659A67}">
      <dgm:prSet custT="1"/>
      <dgm:spPr/>
      <dgm:t>
        <a:bodyPr/>
        <a:lstStyle/>
        <a:p>
          <a:pPr marL="0" lvl="0" indent="0" algn="l" defTabSz="889000">
            <a:lnSpc>
              <a:spcPct val="90000"/>
            </a:lnSpc>
            <a:spcBef>
              <a:spcPct val="0"/>
            </a:spcBef>
            <a:spcAft>
              <a:spcPct val="35000"/>
            </a:spcAft>
            <a:buNone/>
          </a:pPr>
          <a:r>
            <a:rPr lang="ru-RU" sz="2000" b="1" kern="1200" dirty="0">
              <a:latin typeface="Times New Roman" panose="02020603050405020304" pitchFamily="18" charset="0"/>
              <a:ea typeface="+mn-ea"/>
              <a:cs typeface="Times New Roman" panose="02020603050405020304" pitchFamily="18" charset="0"/>
            </a:rPr>
            <a:t>Нормативно-</a:t>
          </a:r>
          <a:r>
            <a:rPr lang="ru-RU" sz="2000" b="1" kern="1200" dirty="0" err="1">
              <a:latin typeface="Times New Roman" panose="02020603050405020304" pitchFamily="18" charset="0"/>
              <a:ea typeface="+mn-ea"/>
              <a:cs typeface="Times New Roman" panose="02020603050405020304" pitchFamily="18" charset="0"/>
            </a:rPr>
            <a:t>правові</a:t>
          </a:r>
          <a:r>
            <a:rPr lang="ru-RU" sz="2000" b="1" kern="1200" dirty="0">
              <a:latin typeface="Times New Roman" panose="02020603050405020304" pitchFamily="18" charset="0"/>
              <a:ea typeface="+mn-ea"/>
              <a:cs typeface="Times New Roman" panose="02020603050405020304" pitchFamily="18" charset="0"/>
            </a:rPr>
            <a:t> </a:t>
          </a:r>
          <a:r>
            <a:rPr lang="ru-RU" sz="2000" b="1" kern="1200" dirty="0" err="1">
              <a:latin typeface="Times New Roman" panose="02020603050405020304" pitchFamily="18" charset="0"/>
              <a:ea typeface="+mn-ea"/>
              <a:cs typeface="Times New Roman" panose="02020603050405020304" pitchFamily="18" charset="0"/>
            </a:rPr>
            <a:t>акти</a:t>
          </a:r>
          <a:r>
            <a:rPr lang="ru-RU" sz="2000" b="1" kern="1200" dirty="0">
              <a:latin typeface="Times New Roman" panose="02020603050405020304" pitchFamily="18" charset="0"/>
              <a:ea typeface="+mn-ea"/>
              <a:cs typeface="Times New Roman" panose="02020603050405020304" pitchFamily="18" charset="0"/>
            </a:rPr>
            <a:t> </a:t>
          </a:r>
          <a:r>
            <a:rPr lang="ru-RU" sz="2000" b="1" kern="1200" dirty="0" err="1">
              <a:latin typeface="Times New Roman" panose="02020603050405020304" pitchFamily="18" charset="0"/>
              <a:ea typeface="+mn-ea"/>
              <a:cs typeface="Times New Roman" panose="02020603050405020304" pitchFamily="18" charset="0"/>
            </a:rPr>
            <a:t>Національного</a:t>
          </a:r>
          <a:r>
            <a:rPr lang="ru-RU" sz="2000" b="1" kern="1200" dirty="0">
              <a:latin typeface="Times New Roman" panose="02020603050405020304" pitchFamily="18" charset="0"/>
              <a:ea typeface="+mn-ea"/>
              <a:cs typeface="Times New Roman" panose="02020603050405020304" pitchFamily="18" charset="0"/>
            </a:rPr>
            <a:t> банку </a:t>
          </a:r>
          <a:r>
            <a:rPr lang="ru-RU" sz="2000" b="1" kern="1200" dirty="0" err="1">
              <a:latin typeface="Times New Roman" panose="02020603050405020304" pitchFamily="18" charset="0"/>
              <a:ea typeface="+mn-ea"/>
              <a:cs typeface="Times New Roman" panose="02020603050405020304" pitchFamily="18" charset="0"/>
            </a:rPr>
            <a:t>України</a:t>
          </a:r>
          <a:endParaRPr lang="ru-RU" sz="2000" b="1" kern="1200" dirty="0">
            <a:latin typeface="Times New Roman" panose="02020603050405020304" pitchFamily="18" charset="0"/>
            <a:ea typeface="+mn-ea"/>
            <a:cs typeface="Times New Roman" panose="02020603050405020304" pitchFamily="18" charset="0"/>
          </a:endParaRPr>
        </a:p>
      </dgm:t>
    </dgm:pt>
    <dgm:pt modelId="{338BF601-65CB-45B6-85BE-2EFADEFB2B3B}" type="parTrans" cxnId="{27F6C935-EEB0-42AE-BF67-16006663188C}">
      <dgm:prSet/>
      <dgm:spPr/>
      <dgm:t>
        <a:bodyPr/>
        <a:lstStyle/>
        <a:p>
          <a:endParaRPr lang="ru-UA"/>
        </a:p>
      </dgm:t>
    </dgm:pt>
    <dgm:pt modelId="{04067F89-8C54-4DA9-ACB6-1A15BDDA558B}" type="sibTrans" cxnId="{27F6C935-EEB0-42AE-BF67-16006663188C}">
      <dgm:prSet/>
      <dgm:spPr/>
      <dgm:t>
        <a:bodyPr/>
        <a:lstStyle/>
        <a:p>
          <a:endParaRPr lang="ru-UA"/>
        </a:p>
      </dgm:t>
    </dgm:pt>
    <dgm:pt modelId="{23F686E2-A3D1-47FA-A705-E89FE0F89500}">
      <dgm:prSet custT="1"/>
      <dgm:spPr/>
      <dgm:t>
        <a:bodyPr/>
        <a:lstStyle/>
        <a:p>
          <a:pPr marL="0" lvl="0" indent="0" algn="just" defTabSz="889000">
            <a:lnSpc>
              <a:spcPct val="90000"/>
            </a:lnSpc>
            <a:spcBef>
              <a:spcPct val="0"/>
            </a:spcBef>
            <a:spcAft>
              <a:spcPct val="35000"/>
            </a:spcAft>
            <a:buNone/>
          </a:pPr>
          <a:r>
            <a:rPr lang="uk-UA" sz="16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Інформаційний документ про стандартний страховий продукт </a:t>
          </a:r>
          <a:r>
            <a:rPr lang="uk-UA" sz="1600" b="0"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ЗА ПРОГРАМОЮ СТРАХУВАННЯ ВІДПОВІДАЛЬНОСТІ, ЯКА ВИНИКАЄ ВНАСЛІДОК ВИКОРИСТАННЯ НАЗЕМНОГО ТРАНСПОРТНОГО ЗАСОБУ «ДЦВ на вибір» (іншої, ніж визначена Законом України “Про обов’язкове страхування цивільно-правової відповідальності власників наземних транспортних засобів”)</a:t>
          </a:r>
          <a:endParaRPr lang="ru-RU" sz="1600" b="0"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endParaRPr>
        </a:p>
      </dgm:t>
    </dgm:pt>
    <dgm:pt modelId="{E0089BA2-5934-43B3-B43A-B24A790DDB2A}" type="parTrans" cxnId="{7BBDF3B8-942B-46B1-98F8-9922F2E44E0F}">
      <dgm:prSet/>
      <dgm:spPr/>
      <dgm:t>
        <a:bodyPr/>
        <a:lstStyle/>
        <a:p>
          <a:endParaRPr lang="ru-UA"/>
        </a:p>
      </dgm:t>
    </dgm:pt>
    <dgm:pt modelId="{F122036B-3C29-4AB3-B6EC-A7D11F1468F0}" type="sibTrans" cxnId="{7BBDF3B8-942B-46B1-98F8-9922F2E44E0F}">
      <dgm:prSet/>
      <dgm:spPr/>
      <dgm:t>
        <a:bodyPr/>
        <a:lstStyle/>
        <a:p>
          <a:endParaRPr lang="ru-UA"/>
        </a:p>
      </dgm:t>
    </dgm:pt>
    <dgm:pt modelId="{11ABD1E0-A1B9-4A2B-A98A-5695034F4942}" type="pres">
      <dgm:prSet presAssocID="{70192D73-989E-4979-A62B-2758A9EDBFC7}" presName="diagram" presStyleCnt="0">
        <dgm:presLayoutVars>
          <dgm:chPref val="1"/>
          <dgm:dir/>
          <dgm:animOne val="branch"/>
          <dgm:animLvl val="lvl"/>
          <dgm:resizeHandles/>
        </dgm:presLayoutVars>
      </dgm:prSet>
      <dgm:spPr/>
    </dgm:pt>
    <dgm:pt modelId="{0E7A3035-44A7-46AD-B3D7-B069801B28FE}" type="pres">
      <dgm:prSet presAssocID="{425FE02E-230D-4045-B45D-3C4C6D13482C}" presName="root" presStyleCnt="0"/>
      <dgm:spPr/>
    </dgm:pt>
    <dgm:pt modelId="{A883B053-3BDA-492D-A72C-7A0A27E0126B}" type="pres">
      <dgm:prSet presAssocID="{425FE02E-230D-4045-B45D-3C4C6D13482C}" presName="rootComposite" presStyleCnt="0"/>
      <dgm:spPr/>
    </dgm:pt>
    <dgm:pt modelId="{FBA783B5-C358-4D90-93A0-309B4E5F0683}" type="pres">
      <dgm:prSet presAssocID="{425FE02E-230D-4045-B45D-3C4C6D13482C}" presName="rootText" presStyleLbl="node1" presStyleIdx="0" presStyleCnt="1" custScaleX="356196" custScaleY="139719" custLinFactNeighborX="-3629" custLinFactNeighborY="-62636"/>
      <dgm:spPr/>
    </dgm:pt>
    <dgm:pt modelId="{D067C4A1-D6A7-4977-B9FE-1F026DE410F2}" type="pres">
      <dgm:prSet presAssocID="{425FE02E-230D-4045-B45D-3C4C6D13482C}" presName="rootConnector" presStyleLbl="node1" presStyleIdx="0" presStyleCnt="1"/>
      <dgm:spPr/>
    </dgm:pt>
    <dgm:pt modelId="{07886D27-6A7B-4121-8350-E997FE671AD7}" type="pres">
      <dgm:prSet presAssocID="{425FE02E-230D-4045-B45D-3C4C6D13482C}" presName="childShape" presStyleCnt="0"/>
      <dgm:spPr/>
    </dgm:pt>
    <dgm:pt modelId="{59D1487B-3828-48A0-9DC7-015DC2835D3E}" type="pres">
      <dgm:prSet presAssocID="{54A3E3D0-3410-4B55-BBEB-218E862428F1}" presName="Name13" presStyleLbl="parChTrans1D2" presStyleIdx="0" presStyleCnt="5"/>
      <dgm:spPr/>
    </dgm:pt>
    <dgm:pt modelId="{FC5ECDE1-E6A3-421B-9AF8-72082EA0F667}" type="pres">
      <dgm:prSet presAssocID="{4B137208-FA83-4A74-9944-F3F0D98E66C5}" presName="childText" presStyleLbl="bgAcc1" presStyleIdx="0" presStyleCnt="5" custScaleX="1008417" custScaleY="92574" custLinFactNeighborX="-774" custLinFactNeighborY="-44105">
        <dgm:presLayoutVars>
          <dgm:bulletEnabled val="1"/>
        </dgm:presLayoutVars>
      </dgm:prSet>
      <dgm:spPr/>
    </dgm:pt>
    <dgm:pt modelId="{986B8345-AE4E-40F7-A0B2-FED0B68C6E03}" type="pres">
      <dgm:prSet presAssocID="{F1EDD75A-053F-4B6C-988D-2A617F1C5F1C}" presName="Name13" presStyleLbl="parChTrans1D2" presStyleIdx="1" presStyleCnt="5"/>
      <dgm:spPr/>
    </dgm:pt>
    <dgm:pt modelId="{E8FC40D7-9658-43C6-A046-B89785155F38}" type="pres">
      <dgm:prSet presAssocID="{620B54B7-A596-4FA2-BAEF-46A31369A564}" presName="childText" presStyleLbl="bgAcc1" presStyleIdx="1" presStyleCnt="5" custScaleX="1011391" custScaleY="215181" custLinFactNeighborX="-774" custLinFactNeighborY="91472">
        <dgm:presLayoutVars>
          <dgm:bulletEnabled val="1"/>
        </dgm:presLayoutVars>
      </dgm:prSet>
      <dgm:spPr/>
    </dgm:pt>
    <dgm:pt modelId="{9BD2BF18-F0C0-47A1-970B-56803942DFA4}" type="pres">
      <dgm:prSet presAssocID="{E0089BA2-5934-43B3-B43A-B24A790DDB2A}" presName="Name13" presStyleLbl="parChTrans1D2" presStyleIdx="2" presStyleCnt="5"/>
      <dgm:spPr/>
    </dgm:pt>
    <dgm:pt modelId="{58F24167-C6EA-44F0-B6A1-F64BC94D6109}" type="pres">
      <dgm:prSet presAssocID="{23F686E2-A3D1-47FA-A705-E89FE0F89500}" presName="childText" presStyleLbl="bgAcc1" presStyleIdx="2" presStyleCnt="5" custScaleX="1007966" custScaleY="212405" custLinFactNeighborX="-774" custLinFactNeighborY="97632">
        <dgm:presLayoutVars>
          <dgm:bulletEnabled val="1"/>
        </dgm:presLayoutVars>
      </dgm:prSet>
      <dgm:spPr/>
    </dgm:pt>
    <dgm:pt modelId="{00443904-4C6F-449C-8A3E-DC3A7B218135}" type="pres">
      <dgm:prSet presAssocID="{338BF601-65CB-45B6-85BE-2EFADEFB2B3B}" presName="Name13" presStyleLbl="parChTrans1D2" presStyleIdx="3" presStyleCnt="5"/>
      <dgm:spPr/>
    </dgm:pt>
    <dgm:pt modelId="{34692EA5-BD33-48C5-B436-03A94280A5DE}" type="pres">
      <dgm:prSet presAssocID="{1130F7A9-0543-4F72-9854-07E33F659A67}" presName="childText" presStyleLbl="bgAcc1" presStyleIdx="3" presStyleCnt="5" custScaleX="1008163" custLinFactY="-217767" custLinFactNeighborX="-774" custLinFactNeighborY="-300000">
        <dgm:presLayoutVars>
          <dgm:bulletEnabled val="1"/>
        </dgm:presLayoutVars>
      </dgm:prSet>
      <dgm:spPr/>
    </dgm:pt>
    <dgm:pt modelId="{7DB0348C-7E1C-40E7-A7BB-64A5CAB68BB1}" type="pres">
      <dgm:prSet presAssocID="{A879578D-B81A-42A1-9D07-E614BE9BC027}" presName="Name13" presStyleLbl="parChTrans1D2" presStyleIdx="4" presStyleCnt="5"/>
      <dgm:spPr/>
    </dgm:pt>
    <dgm:pt modelId="{B70F8BD1-C2BC-4773-BCE2-DF0C7F6A37F7}" type="pres">
      <dgm:prSet presAssocID="{8BB9DEF7-FEDF-404D-B858-BABB1C14C867}" presName="childText" presStyleLbl="bgAcc1" presStyleIdx="4" presStyleCnt="5" custScaleX="1009730" custScaleY="258538" custLinFactNeighborX="-774" custLinFactNeighborY="-25368">
        <dgm:presLayoutVars>
          <dgm:bulletEnabled val="1"/>
        </dgm:presLayoutVars>
      </dgm:prSet>
      <dgm:spPr/>
    </dgm:pt>
  </dgm:ptLst>
  <dgm:cxnLst>
    <dgm:cxn modelId="{5FCDC21C-12E3-496D-BCEE-44A8A7CBEA8A}" type="presOf" srcId="{54A3E3D0-3410-4B55-BBEB-218E862428F1}" destId="{59D1487B-3828-48A0-9DC7-015DC2835D3E}" srcOrd="0" destOrd="0" presId="urn:microsoft.com/office/officeart/2005/8/layout/hierarchy3"/>
    <dgm:cxn modelId="{BCBBE52A-7776-4752-AAAE-B008C56F19BB}" type="presOf" srcId="{4B137208-FA83-4A74-9944-F3F0D98E66C5}" destId="{FC5ECDE1-E6A3-421B-9AF8-72082EA0F667}" srcOrd="0" destOrd="0" presId="urn:microsoft.com/office/officeart/2005/8/layout/hierarchy3"/>
    <dgm:cxn modelId="{27F6C935-EEB0-42AE-BF67-16006663188C}" srcId="{425FE02E-230D-4045-B45D-3C4C6D13482C}" destId="{1130F7A9-0543-4F72-9854-07E33F659A67}" srcOrd="3" destOrd="0" parTransId="{338BF601-65CB-45B6-85BE-2EFADEFB2B3B}" sibTransId="{04067F89-8C54-4DA9-ACB6-1A15BDDA558B}"/>
    <dgm:cxn modelId="{6ACEBD3A-1391-4522-8F84-D6E259F0E044}" type="presOf" srcId="{338BF601-65CB-45B6-85BE-2EFADEFB2B3B}" destId="{00443904-4C6F-449C-8A3E-DC3A7B218135}" srcOrd="0" destOrd="0" presId="urn:microsoft.com/office/officeart/2005/8/layout/hierarchy3"/>
    <dgm:cxn modelId="{391DC73F-90F2-4CEE-9515-AC0C67191964}" srcId="{425FE02E-230D-4045-B45D-3C4C6D13482C}" destId="{8BB9DEF7-FEDF-404D-B858-BABB1C14C867}" srcOrd="4" destOrd="0" parTransId="{A879578D-B81A-42A1-9D07-E614BE9BC027}" sibTransId="{FD5DA05A-35F6-4381-BEB5-D73E0270E3B4}"/>
    <dgm:cxn modelId="{1BFB7945-5D09-453C-80BC-BA22B6540FA3}" srcId="{425FE02E-230D-4045-B45D-3C4C6D13482C}" destId="{4B137208-FA83-4A74-9944-F3F0D98E66C5}" srcOrd="0" destOrd="0" parTransId="{54A3E3D0-3410-4B55-BBEB-218E862428F1}" sibTransId="{E0513A64-B85F-4267-83B6-F20099286F99}"/>
    <dgm:cxn modelId="{EB6FC970-CF85-401E-9E88-48A7E17D5DD1}" type="presOf" srcId="{1130F7A9-0543-4F72-9854-07E33F659A67}" destId="{34692EA5-BD33-48C5-B436-03A94280A5DE}" srcOrd="0" destOrd="0" presId="urn:microsoft.com/office/officeart/2005/8/layout/hierarchy3"/>
    <dgm:cxn modelId="{2BE8AD77-904F-40AA-B8B6-71499002B6E9}" type="presOf" srcId="{E0089BA2-5934-43B3-B43A-B24A790DDB2A}" destId="{9BD2BF18-F0C0-47A1-970B-56803942DFA4}" srcOrd="0" destOrd="0" presId="urn:microsoft.com/office/officeart/2005/8/layout/hierarchy3"/>
    <dgm:cxn modelId="{26E5A159-5F03-4FE1-8CED-A944FFE6F0E6}" type="presOf" srcId="{A879578D-B81A-42A1-9D07-E614BE9BC027}" destId="{7DB0348C-7E1C-40E7-A7BB-64A5CAB68BB1}" srcOrd="0" destOrd="0" presId="urn:microsoft.com/office/officeart/2005/8/layout/hierarchy3"/>
    <dgm:cxn modelId="{CC07E48D-A243-45D1-BF0D-79E30732D3E2}" srcId="{70192D73-989E-4979-A62B-2758A9EDBFC7}" destId="{425FE02E-230D-4045-B45D-3C4C6D13482C}" srcOrd="0" destOrd="0" parTransId="{46AE0F1E-7472-41F3-85A8-849A5F15C3C2}" sibTransId="{6DA7FDCA-4195-4504-A997-15138CE8E1D9}"/>
    <dgm:cxn modelId="{8DDFCB9F-96DE-417D-9B11-D34038843C32}" type="presOf" srcId="{23F686E2-A3D1-47FA-A705-E89FE0F89500}" destId="{58F24167-C6EA-44F0-B6A1-F64BC94D6109}" srcOrd="0" destOrd="0" presId="urn:microsoft.com/office/officeart/2005/8/layout/hierarchy3"/>
    <dgm:cxn modelId="{A96E1FA9-A098-4A60-A80A-E3A566F63227}" type="presOf" srcId="{F1EDD75A-053F-4B6C-988D-2A617F1C5F1C}" destId="{986B8345-AE4E-40F7-A0B2-FED0B68C6E03}" srcOrd="0" destOrd="0" presId="urn:microsoft.com/office/officeart/2005/8/layout/hierarchy3"/>
    <dgm:cxn modelId="{7EFE32AF-BA9F-4083-80E7-E2530182832E}" type="presOf" srcId="{620B54B7-A596-4FA2-BAEF-46A31369A564}" destId="{E8FC40D7-9658-43C6-A046-B89785155F38}" srcOrd="0" destOrd="0" presId="urn:microsoft.com/office/officeart/2005/8/layout/hierarchy3"/>
    <dgm:cxn modelId="{7BBDF3B8-942B-46B1-98F8-9922F2E44E0F}" srcId="{425FE02E-230D-4045-B45D-3C4C6D13482C}" destId="{23F686E2-A3D1-47FA-A705-E89FE0F89500}" srcOrd="2" destOrd="0" parTransId="{E0089BA2-5934-43B3-B43A-B24A790DDB2A}" sibTransId="{F122036B-3C29-4AB3-B6EC-A7D11F1468F0}"/>
    <dgm:cxn modelId="{739097BE-4BC1-4A67-8824-FB2FD567E006}" type="presOf" srcId="{425FE02E-230D-4045-B45D-3C4C6D13482C}" destId="{FBA783B5-C358-4D90-93A0-309B4E5F0683}" srcOrd="0" destOrd="0" presId="urn:microsoft.com/office/officeart/2005/8/layout/hierarchy3"/>
    <dgm:cxn modelId="{5442C3BF-CDDD-4A64-ACA0-59A12B31C6AF}" type="presOf" srcId="{70192D73-989E-4979-A62B-2758A9EDBFC7}" destId="{11ABD1E0-A1B9-4A2B-A98A-5695034F4942}" srcOrd="0" destOrd="0" presId="urn:microsoft.com/office/officeart/2005/8/layout/hierarchy3"/>
    <dgm:cxn modelId="{9744EFD0-BF7A-4F43-8088-F775AF937087}" type="presOf" srcId="{8BB9DEF7-FEDF-404D-B858-BABB1C14C867}" destId="{B70F8BD1-C2BC-4773-BCE2-DF0C7F6A37F7}" srcOrd="0" destOrd="0" presId="urn:microsoft.com/office/officeart/2005/8/layout/hierarchy3"/>
    <dgm:cxn modelId="{AD646ED7-F124-4263-BD37-C922D08B0158}" srcId="{425FE02E-230D-4045-B45D-3C4C6D13482C}" destId="{620B54B7-A596-4FA2-BAEF-46A31369A564}" srcOrd="1" destOrd="0" parTransId="{F1EDD75A-053F-4B6C-988D-2A617F1C5F1C}" sibTransId="{9CCF0752-8B30-4E8D-9DA9-03AC3478F8F0}"/>
    <dgm:cxn modelId="{43A7FEFC-66C1-47B5-9578-B5EC8762C26E}" type="presOf" srcId="{425FE02E-230D-4045-B45D-3C4C6D13482C}" destId="{D067C4A1-D6A7-4977-B9FE-1F026DE410F2}" srcOrd="1" destOrd="0" presId="urn:microsoft.com/office/officeart/2005/8/layout/hierarchy3"/>
    <dgm:cxn modelId="{C29F3ACA-D887-4FA6-82CC-0F5DE7CDF62D}" type="presParOf" srcId="{11ABD1E0-A1B9-4A2B-A98A-5695034F4942}" destId="{0E7A3035-44A7-46AD-B3D7-B069801B28FE}" srcOrd="0" destOrd="0" presId="urn:microsoft.com/office/officeart/2005/8/layout/hierarchy3"/>
    <dgm:cxn modelId="{C01A882C-573C-4A9C-8A3C-55C7062C3A8C}" type="presParOf" srcId="{0E7A3035-44A7-46AD-B3D7-B069801B28FE}" destId="{A883B053-3BDA-492D-A72C-7A0A27E0126B}" srcOrd="0" destOrd="0" presId="urn:microsoft.com/office/officeart/2005/8/layout/hierarchy3"/>
    <dgm:cxn modelId="{5BBCE516-28EB-4222-9E0F-6F4B1E1973D5}" type="presParOf" srcId="{A883B053-3BDA-492D-A72C-7A0A27E0126B}" destId="{FBA783B5-C358-4D90-93A0-309B4E5F0683}" srcOrd="0" destOrd="0" presId="urn:microsoft.com/office/officeart/2005/8/layout/hierarchy3"/>
    <dgm:cxn modelId="{E6A8D3DD-A5C3-41E8-8851-E7F17AB1074B}" type="presParOf" srcId="{A883B053-3BDA-492D-A72C-7A0A27E0126B}" destId="{D067C4A1-D6A7-4977-B9FE-1F026DE410F2}" srcOrd="1" destOrd="0" presId="urn:microsoft.com/office/officeart/2005/8/layout/hierarchy3"/>
    <dgm:cxn modelId="{3477A3FD-724F-472A-945E-7352BB7583D2}" type="presParOf" srcId="{0E7A3035-44A7-46AD-B3D7-B069801B28FE}" destId="{07886D27-6A7B-4121-8350-E997FE671AD7}" srcOrd="1" destOrd="0" presId="urn:microsoft.com/office/officeart/2005/8/layout/hierarchy3"/>
    <dgm:cxn modelId="{E8C73C5C-2C14-47A4-9530-D1793590727E}" type="presParOf" srcId="{07886D27-6A7B-4121-8350-E997FE671AD7}" destId="{59D1487B-3828-48A0-9DC7-015DC2835D3E}" srcOrd="0" destOrd="0" presId="urn:microsoft.com/office/officeart/2005/8/layout/hierarchy3"/>
    <dgm:cxn modelId="{4FE63B78-7C3A-4CE9-8C73-08AFFAAE1C55}" type="presParOf" srcId="{07886D27-6A7B-4121-8350-E997FE671AD7}" destId="{FC5ECDE1-E6A3-421B-9AF8-72082EA0F667}" srcOrd="1" destOrd="0" presId="urn:microsoft.com/office/officeart/2005/8/layout/hierarchy3"/>
    <dgm:cxn modelId="{8B7DC9B1-9DB6-4537-8D8C-0767D94F4039}" type="presParOf" srcId="{07886D27-6A7B-4121-8350-E997FE671AD7}" destId="{986B8345-AE4E-40F7-A0B2-FED0B68C6E03}" srcOrd="2" destOrd="0" presId="urn:microsoft.com/office/officeart/2005/8/layout/hierarchy3"/>
    <dgm:cxn modelId="{A82C5614-3D65-4867-B53F-244CDF2178A5}" type="presParOf" srcId="{07886D27-6A7B-4121-8350-E997FE671AD7}" destId="{E8FC40D7-9658-43C6-A046-B89785155F38}" srcOrd="3" destOrd="0" presId="urn:microsoft.com/office/officeart/2005/8/layout/hierarchy3"/>
    <dgm:cxn modelId="{1FE887B4-955F-46D4-9F58-F897875B1EDE}" type="presParOf" srcId="{07886D27-6A7B-4121-8350-E997FE671AD7}" destId="{9BD2BF18-F0C0-47A1-970B-56803942DFA4}" srcOrd="4" destOrd="0" presId="urn:microsoft.com/office/officeart/2005/8/layout/hierarchy3"/>
    <dgm:cxn modelId="{8131BD83-532B-4964-B87F-B398AD4F2A8B}" type="presParOf" srcId="{07886D27-6A7B-4121-8350-E997FE671AD7}" destId="{58F24167-C6EA-44F0-B6A1-F64BC94D6109}" srcOrd="5" destOrd="0" presId="urn:microsoft.com/office/officeart/2005/8/layout/hierarchy3"/>
    <dgm:cxn modelId="{CCFD7D22-FD59-4D82-9872-65645E6876DF}" type="presParOf" srcId="{07886D27-6A7B-4121-8350-E997FE671AD7}" destId="{00443904-4C6F-449C-8A3E-DC3A7B218135}" srcOrd="6" destOrd="0" presId="urn:microsoft.com/office/officeart/2005/8/layout/hierarchy3"/>
    <dgm:cxn modelId="{D83F48DE-FF39-41DE-A083-4026E93EB4A3}" type="presParOf" srcId="{07886D27-6A7B-4121-8350-E997FE671AD7}" destId="{34692EA5-BD33-48C5-B436-03A94280A5DE}" srcOrd="7" destOrd="0" presId="urn:microsoft.com/office/officeart/2005/8/layout/hierarchy3"/>
    <dgm:cxn modelId="{5A4C03CF-D73A-4842-99A5-B395E79EE8C5}" type="presParOf" srcId="{07886D27-6A7B-4121-8350-E997FE671AD7}" destId="{7DB0348C-7E1C-40E7-A7BB-64A5CAB68BB1}" srcOrd="8" destOrd="0" presId="urn:microsoft.com/office/officeart/2005/8/layout/hierarchy3"/>
    <dgm:cxn modelId="{72E5F952-FD4D-48B7-A7A5-09ACA288A30A}" type="presParOf" srcId="{07886D27-6A7B-4121-8350-E997FE671AD7}" destId="{B70F8BD1-C2BC-4773-BCE2-DF0C7F6A37F7}" srcOrd="9" destOrd="0" presId="urn:microsoft.com/office/officeart/2005/8/layout/hierarchy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D4ECFC-C39B-47C0-A31B-82DC6FAFC57E}"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ru-UA"/>
        </a:p>
      </dgm:t>
    </dgm:pt>
    <dgm:pt modelId="{3968AE7A-2828-4FB6-A768-2917CDD92B03}">
      <dgm:prSet phldrT="[Текст]" custT="1">
        <dgm:style>
          <a:lnRef idx="1">
            <a:schemeClr val="accent2"/>
          </a:lnRef>
          <a:fillRef idx="2">
            <a:schemeClr val="accent2"/>
          </a:fillRef>
          <a:effectRef idx="1">
            <a:schemeClr val="accent2"/>
          </a:effectRef>
          <a:fontRef idx="minor">
            <a:schemeClr val="dk1"/>
          </a:fontRef>
        </dgm:style>
      </dgm:prSet>
      <dgm:spPr>
        <a:ln>
          <a:headEnd type="none" w="med" len="med"/>
          <a:tailEnd type="none" w="med" len="med"/>
        </a:ln>
      </dgm:spPr>
      <dgm:t>
        <a:bodyPr/>
        <a:lstStyle/>
        <a:p>
          <a:pPr algn="ctr"/>
          <a:r>
            <a:rPr lang="ru-RU" sz="1600" b="1" dirty="0">
              <a:solidFill>
                <a:schemeClr val="tx1"/>
              </a:solidFill>
            </a:rPr>
            <a:t>За </a:t>
          </a:r>
          <a:r>
            <a:rPr lang="ru-RU" sz="1600" b="1" dirty="0" err="1">
              <a:solidFill>
                <a:schemeClr val="tx1"/>
              </a:solidFill>
            </a:rPr>
            <a:t>даним</a:t>
          </a:r>
          <a:r>
            <a:rPr lang="ru-RU" sz="1600" b="1" dirty="0">
              <a:solidFill>
                <a:schemeClr val="tx1"/>
              </a:solidFill>
            </a:rPr>
            <a:t> </a:t>
          </a:r>
          <a:r>
            <a:rPr lang="ru-RU" sz="1600" b="1" dirty="0" err="1">
              <a:solidFill>
                <a:schemeClr val="tx1"/>
              </a:solidFill>
            </a:rPr>
            <a:t>страховим</a:t>
          </a:r>
          <a:r>
            <a:rPr lang="ru-RU" sz="1600" b="1" dirty="0">
              <a:solidFill>
                <a:schemeClr val="tx1"/>
              </a:solidFill>
            </a:rPr>
            <a:t> продуктом, </a:t>
          </a:r>
          <a:r>
            <a:rPr lang="ru-RU" sz="1600" b="1" dirty="0" err="1">
              <a:solidFill>
                <a:schemeClr val="tx1"/>
              </a:solidFill>
            </a:rPr>
            <a:t>може</a:t>
          </a:r>
          <a:r>
            <a:rPr lang="ru-RU" sz="1600" b="1" dirty="0">
              <a:solidFill>
                <a:schemeClr val="tx1"/>
              </a:solidFill>
            </a:rPr>
            <a:t> бути застрахована </a:t>
          </a:r>
          <a:r>
            <a:rPr lang="ru-RU" sz="1600" b="1" dirty="0" err="1">
              <a:solidFill>
                <a:schemeClr val="tx1"/>
              </a:solidFill>
            </a:rPr>
            <a:t>відповідальність</a:t>
          </a:r>
          <a:r>
            <a:rPr lang="ru-RU" sz="1600" b="1" dirty="0">
              <a:solidFill>
                <a:schemeClr val="tx1"/>
              </a:solidFill>
            </a:rPr>
            <a:t> </a:t>
          </a:r>
          <a:r>
            <a:rPr lang="ru-RU" sz="1600" b="1" dirty="0" err="1">
              <a:solidFill>
                <a:schemeClr val="tx1"/>
              </a:solidFill>
            </a:rPr>
            <a:t>власників</a:t>
          </a:r>
          <a:r>
            <a:rPr lang="ru-RU" sz="1600" b="1" dirty="0">
              <a:solidFill>
                <a:schemeClr val="tx1"/>
              </a:solidFill>
            </a:rPr>
            <a:t> </a:t>
          </a:r>
          <a:r>
            <a:rPr lang="ru-RU" sz="1600" b="1" dirty="0" err="1">
              <a:solidFill>
                <a:schemeClr val="tx1"/>
              </a:solidFill>
            </a:rPr>
            <a:t>наземних</a:t>
          </a:r>
          <a:r>
            <a:rPr lang="ru-RU" sz="1600" b="1" dirty="0">
              <a:solidFill>
                <a:schemeClr val="tx1"/>
              </a:solidFill>
            </a:rPr>
            <a:t> </a:t>
          </a:r>
          <a:r>
            <a:rPr lang="ru-RU" sz="1600" b="1" dirty="0" err="1">
              <a:solidFill>
                <a:schemeClr val="tx1"/>
              </a:solidFill>
            </a:rPr>
            <a:t>транспортних</a:t>
          </a:r>
          <a:r>
            <a:rPr lang="ru-RU" sz="1600" b="1" dirty="0">
              <a:solidFill>
                <a:schemeClr val="tx1"/>
              </a:solidFill>
            </a:rPr>
            <a:t> </a:t>
          </a:r>
          <a:r>
            <a:rPr lang="ru-RU" sz="1600" b="1" dirty="0" err="1">
              <a:solidFill>
                <a:schemeClr val="tx1"/>
              </a:solidFill>
            </a:rPr>
            <a:t>засобів</a:t>
          </a:r>
          <a:r>
            <a:rPr lang="ru-RU" sz="1600" b="1" dirty="0">
              <a:solidFill>
                <a:schemeClr val="tx1"/>
              </a:solidFill>
            </a:rPr>
            <a:t>: </a:t>
          </a:r>
          <a:endParaRPr lang="ru-UA" sz="1600" b="1" dirty="0">
            <a:solidFill>
              <a:schemeClr val="tx1"/>
            </a:solidFill>
          </a:endParaRPr>
        </a:p>
      </dgm:t>
    </dgm:pt>
    <dgm:pt modelId="{7DA4E115-A901-4DB0-AC89-256F3FF10D26}" type="parTrans" cxnId="{9468B271-E29E-4C99-8716-874AF6E171AC}">
      <dgm:prSet/>
      <dgm:spPr/>
      <dgm:t>
        <a:bodyPr/>
        <a:lstStyle/>
        <a:p>
          <a:endParaRPr lang="ru-UA"/>
        </a:p>
      </dgm:t>
    </dgm:pt>
    <dgm:pt modelId="{ED00B037-BE36-4680-A952-BA0BA58728A6}" type="sibTrans" cxnId="{9468B271-E29E-4C99-8716-874AF6E171AC}">
      <dgm:prSet/>
      <dgm:spPr/>
      <dgm:t>
        <a:bodyPr/>
        <a:lstStyle/>
        <a:p>
          <a:endParaRPr lang="ru-UA"/>
        </a:p>
      </dgm:t>
    </dgm:pt>
    <dgm:pt modelId="{B2DA5959-835D-4A24-858D-0CF1E580F20E}">
      <dgm:prSet phldrT="[Текст]">
        <dgm:style>
          <a:lnRef idx="2">
            <a:schemeClr val="accent2"/>
          </a:lnRef>
          <a:fillRef idx="1">
            <a:schemeClr val="lt1"/>
          </a:fillRef>
          <a:effectRef idx="0">
            <a:schemeClr val="accent2"/>
          </a:effectRef>
          <a:fontRef idx="minor">
            <a:schemeClr val="dk1"/>
          </a:fontRef>
        </dgm:style>
      </dgm:prSet>
      <dgm:spPr/>
      <dgm:t>
        <a:bodyPr/>
        <a:lstStyle/>
        <a:p>
          <a:pPr>
            <a:buAutoNum type="arabicParenR"/>
          </a:pPr>
          <a:r>
            <a:rPr lang="ru-RU" dirty="0"/>
            <a:t>1) </a:t>
          </a:r>
          <a:r>
            <a:rPr lang="ru-RU" dirty="0" err="1"/>
            <a:t>інших</a:t>
          </a:r>
          <a:r>
            <a:rPr lang="ru-RU" dirty="0"/>
            <a:t> (</a:t>
          </a:r>
          <a:r>
            <a:rPr lang="ru-RU" dirty="0" err="1"/>
            <a:t>уключаючи</a:t>
          </a:r>
          <a:r>
            <a:rPr lang="ru-RU" dirty="0"/>
            <a:t> </a:t>
          </a:r>
          <a:r>
            <a:rPr lang="ru-RU" dirty="0" err="1"/>
            <a:t>залізничний</a:t>
          </a:r>
          <a:r>
            <a:rPr lang="ru-RU" dirty="0"/>
            <a:t> транспорт), </a:t>
          </a:r>
          <a:r>
            <a:rPr lang="ru-RU" dirty="0" err="1"/>
            <a:t>ніж</a:t>
          </a:r>
          <a:r>
            <a:rPr lang="ru-RU" dirty="0"/>
            <a:t> </a:t>
          </a:r>
          <a:r>
            <a:rPr lang="ru-RU" dirty="0" err="1"/>
            <a:t>визначені</a:t>
          </a:r>
          <a:r>
            <a:rPr lang="ru-RU" dirty="0"/>
            <a:t> </a:t>
          </a:r>
          <a:r>
            <a:rPr lang="ru-RU" dirty="0" err="1"/>
            <a:t>законодавством</a:t>
          </a:r>
          <a:r>
            <a:rPr lang="ru-RU" dirty="0"/>
            <a:t> у </a:t>
          </a:r>
          <a:r>
            <a:rPr lang="ru-RU" dirty="0" err="1"/>
            <a:t>сфері</a:t>
          </a:r>
          <a:r>
            <a:rPr lang="ru-RU" dirty="0"/>
            <a:t> </a:t>
          </a:r>
          <a:r>
            <a:rPr lang="ru-RU" dirty="0" err="1"/>
            <a:t>обов’язкового</a:t>
          </a:r>
          <a:r>
            <a:rPr lang="ru-RU" dirty="0"/>
            <a:t> </a:t>
          </a:r>
          <a:r>
            <a:rPr lang="ru-RU" dirty="0" err="1"/>
            <a:t>страхування</a:t>
          </a:r>
          <a:r>
            <a:rPr lang="ru-RU" dirty="0"/>
            <a:t> </a:t>
          </a:r>
          <a:r>
            <a:rPr lang="ru-RU" dirty="0" err="1"/>
            <a:t>цивільно-правової</a:t>
          </a:r>
          <a:r>
            <a:rPr lang="ru-RU" dirty="0"/>
            <a:t> </a:t>
          </a:r>
          <a:r>
            <a:rPr lang="ru-RU" dirty="0" err="1"/>
            <a:t>відповідальності</a:t>
          </a:r>
          <a:r>
            <a:rPr lang="ru-RU" dirty="0"/>
            <a:t> </a:t>
          </a:r>
          <a:r>
            <a:rPr lang="ru-RU" dirty="0" err="1"/>
            <a:t>власників</a:t>
          </a:r>
          <a:r>
            <a:rPr lang="ru-RU" dirty="0"/>
            <a:t> </a:t>
          </a:r>
          <a:r>
            <a:rPr lang="ru-RU" dirty="0" err="1"/>
            <a:t>наземних</a:t>
          </a:r>
          <a:r>
            <a:rPr lang="ru-RU" dirty="0"/>
            <a:t> </a:t>
          </a:r>
          <a:r>
            <a:rPr lang="ru-RU" dirty="0" err="1"/>
            <a:t>транспортних</a:t>
          </a:r>
          <a:r>
            <a:rPr lang="ru-RU" dirty="0"/>
            <a:t> </a:t>
          </a:r>
          <a:r>
            <a:rPr lang="ru-RU" dirty="0" err="1"/>
            <a:t>засобів</a:t>
          </a:r>
          <a:r>
            <a:rPr lang="ru-RU" dirty="0"/>
            <a:t>; </a:t>
          </a:r>
          <a:endParaRPr lang="ru-UA" dirty="0"/>
        </a:p>
      </dgm:t>
    </dgm:pt>
    <dgm:pt modelId="{227AD63A-E6E3-4356-BA98-14130B9898A5}" type="parTrans" cxnId="{317FB351-93D3-4D2E-8833-E0ABCA3CDD47}">
      <dgm:prSet/>
      <dgm:spPr>
        <a:ln>
          <a:solidFill>
            <a:srgbClr val="C00000"/>
          </a:solidFill>
        </a:ln>
      </dgm:spPr>
      <dgm:t>
        <a:bodyPr/>
        <a:lstStyle/>
        <a:p>
          <a:endParaRPr lang="ru-UA"/>
        </a:p>
      </dgm:t>
    </dgm:pt>
    <dgm:pt modelId="{6F2F15BA-9991-474F-BDB9-54128B789572}" type="sibTrans" cxnId="{317FB351-93D3-4D2E-8833-E0ABCA3CDD47}">
      <dgm:prSet/>
      <dgm:spPr/>
      <dgm:t>
        <a:bodyPr/>
        <a:lstStyle/>
        <a:p>
          <a:endParaRPr lang="ru-UA"/>
        </a:p>
      </dgm:t>
    </dgm:pt>
    <dgm:pt modelId="{541D6682-C085-43A2-80EB-3F3FCFF5132C}">
      <dgm:prSet phldrT="[Текст]">
        <dgm:style>
          <a:lnRef idx="2">
            <a:schemeClr val="accent2"/>
          </a:lnRef>
          <a:fillRef idx="1">
            <a:schemeClr val="lt1"/>
          </a:fillRef>
          <a:effectRef idx="0">
            <a:schemeClr val="accent2"/>
          </a:effectRef>
          <a:fontRef idx="minor">
            <a:schemeClr val="dk1"/>
          </a:fontRef>
        </dgm:style>
      </dgm:prSet>
      <dgm:spPr/>
      <dgm:t>
        <a:bodyPr/>
        <a:lstStyle/>
        <a:p>
          <a:pPr>
            <a:buAutoNum type="arabicParenR"/>
          </a:pPr>
          <a:r>
            <a:rPr lang="ru-RU" dirty="0"/>
            <a:t>2) </a:t>
          </a:r>
          <a:r>
            <a:rPr lang="ru-RU" dirty="0" err="1"/>
            <a:t>які</a:t>
          </a:r>
          <a:r>
            <a:rPr lang="ru-RU" dirty="0"/>
            <a:t> </a:t>
          </a:r>
          <a:r>
            <a:rPr lang="ru-RU" dirty="0" err="1"/>
            <a:t>визначені</a:t>
          </a:r>
          <a:r>
            <a:rPr lang="ru-RU" dirty="0"/>
            <a:t> </a:t>
          </a:r>
          <a:r>
            <a:rPr lang="ru-RU" dirty="0" err="1"/>
            <a:t>законодавством</a:t>
          </a:r>
          <a:r>
            <a:rPr lang="ru-RU" dirty="0"/>
            <a:t> у </a:t>
          </a:r>
          <a:r>
            <a:rPr lang="ru-RU" dirty="0" err="1"/>
            <a:t>сфері</a:t>
          </a:r>
          <a:r>
            <a:rPr lang="ru-RU" dirty="0"/>
            <a:t> </a:t>
          </a:r>
          <a:r>
            <a:rPr lang="ru-RU" dirty="0" err="1"/>
            <a:t>обов’язкового</a:t>
          </a:r>
          <a:r>
            <a:rPr lang="ru-RU" dirty="0"/>
            <a:t> </a:t>
          </a:r>
          <a:r>
            <a:rPr lang="ru-RU" dirty="0" err="1"/>
            <a:t>страхування</a:t>
          </a:r>
          <a:r>
            <a:rPr lang="ru-RU" dirty="0"/>
            <a:t> </a:t>
          </a:r>
          <a:r>
            <a:rPr lang="ru-RU" dirty="0" err="1"/>
            <a:t>цивільно-правової</a:t>
          </a:r>
          <a:r>
            <a:rPr lang="ru-RU" dirty="0"/>
            <a:t> </a:t>
          </a:r>
          <a:r>
            <a:rPr lang="ru-RU" dirty="0" err="1"/>
            <a:t>відповідальності</a:t>
          </a:r>
          <a:r>
            <a:rPr lang="ru-RU" dirty="0"/>
            <a:t> </a:t>
          </a:r>
          <a:r>
            <a:rPr lang="ru-RU" dirty="0" err="1"/>
            <a:t>власників</a:t>
          </a:r>
          <a:r>
            <a:rPr lang="ru-RU" dirty="0"/>
            <a:t> </a:t>
          </a:r>
          <a:r>
            <a:rPr lang="ru-RU" dirty="0" err="1"/>
            <a:t>наземних</a:t>
          </a:r>
          <a:r>
            <a:rPr lang="ru-RU" dirty="0"/>
            <a:t> </a:t>
          </a:r>
          <a:r>
            <a:rPr lang="ru-RU" dirty="0" err="1"/>
            <a:t>транспортних</a:t>
          </a:r>
          <a:r>
            <a:rPr lang="ru-RU" dirty="0"/>
            <a:t> </a:t>
          </a:r>
          <a:r>
            <a:rPr lang="ru-RU" dirty="0" err="1"/>
            <a:t>засобів</a:t>
          </a:r>
          <a:r>
            <a:rPr lang="ru-RU" dirty="0"/>
            <a:t> за </a:t>
          </a:r>
          <a:r>
            <a:rPr lang="ru-RU" dirty="0" err="1"/>
            <a:t>умови</a:t>
          </a:r>
          <a:r>
            <a:rPr lang="ru-RU" dirty="0"/>
            <a:t>, </a:t>
          </a:r>
          <a:r>
            <a:rPr lang="ru-RU" dirty="0" err="1"/>
            <a:t>що</a:t>
          </a:r>
          <a:r>
            <a:rPr lang="ru-RU" dirty="0"/>
            <a:t> </a:t>
          </a:r>
          <a:r>
            <a:rPr lang="ru-RU" dirty="0" err="1"/>
            <a:t>страхове</a:t>
          </a:r>
          <a:r>
            <a:rPr lang="ru-RU" dirty="0"/>
            <a:t> </a:t>
          </a:r>
          <a:r>
            <a:rPr lang="ru-RU" dirty="0" err="1"/>
            <a:t>покриття</a:t>
          </a:r>
          <a:r>
            <a:rPr lang="ru-RU" dirty="0"/>
            <a:t> за договором </a:t>
          </a:r>
          <a:r>
            <a:rPr lang="ru-RU" dirty="0" err="1"/>
            <a:t>страхування</a:t>
          </a:r>
          <a:r>
            <a:rPr lang="ru-RU" dirty="0"/>
            <a:t> </a:t>
          </a:r>
          <a:r>
            <a:rPr lang="ru-RU" dirty="0" err="1"/>
            <a:t>інше</a:t>
          </a:r>
          <a:r>
            <a:rPr lang="ru-RU" dirty="0"/>
            <a:t>, </a:t>
          </a:r>
          <a:r>
            <a:rPr lang="ru-RU" dirty="0" err="1"/>
            <a:t>ніж</a:t>
          </a:r>
          <a:r>
            <a:rPr lang="ru-RU" dirty="0"/>
            <a:t> </a:t>
          </a:r>
          <a:r>
            <a:rPr lang="ru-RU" dirty="0" err="1"/>
            <a:t>визначено</a:t>
          </a:r>
          <a:r>
            <a:rPr lang="ru-RU" dirty="0"/>
            <a:t> таким </a:t>
          </a:r>
          <a:r>
            <a:rPr lang="ru-RU" dirty="0" err="1"/>
            <a:t>законодавством</a:t>
          </a:r>
          <a:r>
            <a:rPr lang="ru-RU" dirty="0"/>
            <a:t>. </a:t>
          </a:r>
          <a:endParaRPr lang="ru-UA" dirty="0"/>
        </a:p>
      </dgm:t>
    </dgm:pt>
    <dgm:pt modelId="{11B03F8A-4647-4887-A014-65143ADBBEA1}" type="parTrans" cxnId="{B9D48C48-6882-4163-AECA-054913E980DB}">
      <dgm:prSet/>
      <dgm:spPr>
        <a:ln>
          <a:solidFill>
            <a:srgbClr val="C00000"/>
          </a:solidFill>
        </a:ln>
      </dgm:spPr>
      <dgm:t>
        <a:bodyPr/>
        <a:lstStyle/>
        <a:p>
          <a:endParaRPr lang="ru-UA"/>
        </a:p>
      </dgm:t>
    </dgm:pt>
    <dgm:pt modelId="{1AC60E71-860F-4B9B-84EF-E8B26A64CE1E}" type="sibTrans" cxnId="{B9D48C48-6882-4163-AECA-054913E980DB}">
      <dgm:prSet/>
      <dgm:spPr/>
      <dgm:t>
        <a:bodyPr/>
        <a:lstStyle/>
        <a:p>
          <a:endParaRPr lang="ru-UA"/>
        </a:p>
      </dgm:t>
    </dgm:pt>
    <dgm:pt modelId="{50727D9A-3FBA-4E10-9D3D-AAB9E85CBBD9}" type="pres">
      <dgm:prSet presAssocID="{24D4ECFC-C39B-47C0-A31B-82DC6FAFC57E}" presName="hierChild1" presStyleCnt="0">
        <dgm:presLayoutVars>
          <dgm:orgChart val="1"/>
          <dgm:chPref val="1"/>
          <dgm:dir/>
          <dgm:animOne val="branch"/>
          <dgm:animLvl val="lvl"/>
          <dgm:resizeHandles/>
        </dgm:presLayoutVars>
      </dgm:prSet>
      <dgm:spPr/>
    </dgm:pt>
    <dgm:pt modelId="{2EBD191E-8CA0-4A4B-88CE-1FBB3C8D6373}" type="pres">
      <dgm:prSet presAssocID="{3968AE7A-2828-4FB6-A768-2917CDD92B03}" presName="hierRoot1" presStyleCnt="0">
        <dgm:presLayoutVars>
          <dgm:hierBranch val="init"/>
        </dgm:presLayoutVars>
      </dgm:prSet>
      <dgm:spPr/>
    </dgm:pt>
    <dgm:pt modelId="{DF143B4B-F5E9-407C-86A6-2D05E57EF338}" type="pres">
      <dgm:prSet presAssocID="{3968AE7A-2828-4FB6-A768-2917CDD92B03}" presName="rootComposite1" presStyleCnt="0"/>
      <dgm:spPr/>
    </dgm:pt>
    <dgm:pt modelId="{7471F772-3452-4051-BA21-07A48BFAF50C}" type="pres">
      <dgm:prSet presAssocID="{3968AE7A-2828-4FB6-A768-2917CDD92B03}" presName="rootText1" presStyleLbl="node0" presStyleIdx="0" presStyleCnt="1" custScaleY="165864">
        <dgm:presLayoutVars>
          <dgm:chPref val="3"/>
        </dgm:presLayoutVars>
      </dgm:prSet>
      <dgm:spPr/>
    </dgm:pt>
    <dgm:pt modelId="{6D73461B-7D39-462D-B0EB-CD2708BAB302}" type="pres">
      <dgm:prSet presAssocID="{3968AE7A-2828-4FB6-A768-2917CDD92B03}" presName="rootConnector1" presStyleLbl="node1" presStyleIdx="0" presStyleCnt="0"/>
      <dgm:spPr/>
    </dgm:pt>
    <dgm:pt modelId="{48441B6C-B647-4508-B612-6E6D973A1B29}" type="pres">
      <dgm:prSet presAssocID="{3968AE7A-2828-4FB6-A768-2917CDD92B03}" presName="hierChild2" presStyleCnt="0"/>
      <dgm:spPr/>
    </dgm:pt>
    <dgm:pt modelId="{D3404070-D8EF-49E8-9069-9E2BDA90CD25}" type="pres">
      <dgm:prSet presAssocID="{227AD63A-E6E3-4356-BA98-14130B9898A5}" presName="Name64" presStyleLbl="parChTrans1D2" presStyleIdx="0" presStyleCnt="2"/>
      <dgm:spPr/>
    </dgm:pt>
    <dgm:pt modelId="{5A674527-A531-46D8-BB61-C6B2CDBF791D}" type="pres">
      <dgm:prSet presAssocID="{B2DA5959-835D-4A24-858D-0CF1E580F20E}" presName="hierRoot2" presStyleCnt="0">
        <dgm:presLayoutVars>
          <dgm:hierBranch val="init"/>
        </dgm:presLayoutVars>
      </dgm:prSet>
      <dgm:spPr/>
    </dgm:pt>
    <dgm:pt modelId="{A7217A78-3AC0-4BF8-849D-51CC95518A41}" type="pres">
      <dgm:prSet presAssocID="{B2DA5959-835D-4A24-858D-0CF1E580F20E}" presName="rootComposite" presStyleCnt="0"/>
      <dgm:spPr/>
    </dgm:pt>
    <dgm:pt modelId="{D951C082-3C18-4EF2-B2C0-D854C94DC86A}" type="pres">
      <dgm:prSet presAssocID="{B2DA5959-835D-4A24-858D-0CF1E580F20E}" presName="rootText" presStyleLbl="node2" presStyleIdx="0" presStyleCnt="2">
        <dgm:presLayoutVars>
          <dgm:chPref val="3"/>
        </dgm:presLayoutVars>
      </dgm:prSet>
      <dgm:spPr/>
    </dgm:pt>
    <dgm:pt modelId="{A9C55EDA-54DD-4118-A681-8806F516EFB6}" type="pres">
      <dgm:prSet presAssocID="{B2DA5959-835D-4A24-858D-0CF1E580F20E}" presName="rootConnector" presStyleLbl="node2" presStyleIdx="0" presStyleCnt="2"/>
      <dgm:spPr/>
    </dgm:pt>
    <dgm:pt modelId="{579267FE-2136-4071-A566-69FA29513F87}" type="pres">
      <dgm:prSet presAssocID="{B2DA5959-835D-4A24-858D-0CF1E580F20E}" presName="hierChild4" presStyleCnt="0"/>
      <dgm:spPr/>
    </dgm:pt>
    <dgm:pt modelId="{4954E159-28CD-4B1F-A655-B30573A267BE}" type="pres">
      <dgm:prSet presAssocID="{B2DA5959-835D-4A24-858D-0CF1E580F20E}" presName="hierChild5" presStyleCnt="0"/>
      <dgm:spPr/>
    </dgm:pt>
    <dgm:pt modelId="{05EB6AD5-C604-4477-B332-4048932148BA}" type="pres">
      <dgm:prSet presAssocID="{11B03F8A-4647-4887-A014-65143ADBBEA1}" presName="Name64" presStyleLbl="parChTrans1D2" presStyleIdx="1" presStyleCnt="2"/>
      <dgm:spPr/>
    </dgm:pt>
    <dgm:pt modelId="{CDF19C5A-905C-4028-B36C-E8539BF4A910}" type="pres">
      <dgm:prSet presAssocID="{541D6682-C085-43A2-80EB-3F3FCFF5132C}" presName="hierRoot2" presStyleCnt="0">
        <dgm:presLayoutVars>
          <dgm:hierBranch val="init"/>
        </dgm:presLayoutVars>
      </dgm:prSet>
      <dgm:spPr/>
    </dgm:pt>
    <dgm:pt modelId="{452B7992-2016-4655-B1D5-332559517A8D}" type="pres">
      <dgm:prSet presAssocID="{541D6682-C085-43A2-80EB-3F3FCFF5132C}" presName="rootComposite" presStyleCnt="0"/>
      <dgm:spPr/>
    </dgm:pt>
    <dgm:pt modelId="{9986604C-E814-4F76-A6B1-ED7B6D8DED88}" type="pres">
      <dgm:prSet presAssocID="{541D6682-C085-43A2-80EB-3F3FCFF5132C}" presName="rootText" presStyleLbl="node2" presStyleIdx="1" presStyleCnt="2">
        <dgm:presLayoutVars>
          <dgm:chPref val="3"/>
        </dgm:presLayoutVars>
      </dgm:prSet>
      <dgm:spPr/>
    </dgm:pt>
    <dgm:pt modelId="{8CECE2BC-B73E-43F8-B4A1-4B041DA2C0AA}" type="pres">
      <dgm:prSet presAssocID="{541D6682-C085-43A2-80EB-3F3FCFF5132C}" presName="rootConnector" presStyleLbl="node2" presStyleIdx="1" presStyleCnt="2"/>
      <dgm:spPr/>
    </dgm:pt>
    <dgm:pt modelId="{A5F408C8-4218-45F9-BA4D-7114CF07BBAF}" type="pres">
      <dgm:prSet presAssocID="{541D6682-C085-43A2-80EB-3F3FCFF5132C}" presName="hierChild4" presStyleCnt="0"/>
      <dgm:spPr/>
    </dgm:pt>
    <dgm:pt modelId="{10D8539E-E794-4927-9F60-52AD6051F1AC}" type="pres">
      <dgm:prSet presAssocID="{541D6682-C085-43A2-80EB-3F3FCFF5132C}" presName="hierChild5" presStyleCnt="0"/>
      <dgm:spPr/>
    </dgm:pt>
    <dgm:pt modelId="{0EC06BF4-C73D-44ED-B3A9-790D37A31FD6}" type="pres">
      <dgm:prSet presAssocID="{3968AE7A-2828-4FB6-A768-2917CDD92B03}" presName="hierChild3" presStyleCnt="0"/>
      <dgm:spPr/>
    </dgm:pt>
  </dgm:ptLst>
  <dgm:cxnLst>
    <dgm:cxn modelId="{B00ADE25-F49F-4B4D-9E4D-B125C9F49806}" type="presOf" srcId="{11B03F8A-4647-4887-A014-65143ADBBEA1}" destId="{05EB6AD5-C604-4477-B332-4048932148BA}" srcOrd="0" destOrd="0" presId="urn:microsoft.com/office/officeart/2009/3/layout/HorizontalOrganizationChart"/>
    <dgm:cxn modelId="{D603F029-769D-429B-96AB-CDD845535CF1}" type="presOf" srcId="{541D6682-C085-43A2-80EB-3F3FCFF5132C}" destId="{9986604C-E814-4F76-A6B1-ED7B6D8DED88}" srcOrd="0" destOrd="0" presId="urn:microsoft.com/office/officeart/2009/3/layout/HorizontalOrganizationChart"/>
    <dgm:cxn modelId="{FE69ED42-F650-4BE6-AC08-169B115110FE}" type="presOf" srcId="{3968AE7A-2828-4FB6-A768-2917CDD92B03}" destId="{7471F772-3452-4051-BA21-07A48BFAF50C}" srcOrd="0" destOrd="0" presId="urn:microsoft.com/office/officeart/2009/3/layout/HorizontalOrganizationChart"/>
    <dgm:cxn modelId="{BD96FC63-0306-4A30-BF0B-3C23BD48C938}" type="presOf" srcId="{24D4ECFC-C39B-47C0-A31B-82DC6FAFC57E}" destId="{50727D9A-3FBA-4E10-9D3D-AAB9E85CBBD9}" srcOrd="0" destOrd="0" presId="urn:microsoft.com/office/officeart/2009/3/layout/HorizontalOrganizationChart"/>
    <dgm:cxn modelId="{E4E22F45-80E1-4567-9C14-D4096FBBE62D}" type="presOf" srcId="{541D6682-C085-43A2-80EB-3F3FCFF5132C}" destId="{8CECE2BC-B73E-43F8-B4A1-4B041DA2C0AA}" srcOrd="1" destOrd="0" presId="urn:microsoft.com/office/officeart/2009/3/layout/HorizontalOrganizationChart"/>
    <dgm:cxn modelId="{B9D48C48-6882-4163-AECA-054913E980DB}" srcId="{3968AE7A-2828-4FB6-A768-2917CDD92B03}" destId="{541D6682-C085-43A2-80EB-3F3FCFF5132C}" srcOrd="1" destOrd="0" parTransId="{11B03F8A-4647-4887-A014-65143ADBBEA1}" sibTransId="{1AC60E71-860F-4B9B-84EF-E8B26A64CE1E}"/>
    <dgm:cxn modelId="{9468B271-E29E-4C99-8716-874AF6E171AC}" srcId="{24D4ECFC-C39B-47C0-A31B-82DC6FAFC57E}" destId="{3968AE7A-2828-4FB6-A768-2917CDD92B03}" srcOrd="0" destOrd="0" parTransId="{7DA4E115-A901-4DB0-AC89-256F3FF10D26}" sibTransId="{ED00B037-BE36-4680-A952-BA0BA58728A6}"/>
    <dgm:cxn modelId="{317FB351-93D3-4D2E-8833-E0ABCA3CDD47}" srcId="{3968AE7A-2828-4FB6-A768-2917CDD92B03}" destId="{B2DA5959-835D-4A24-858D-0CF1E580F20E}" srcOrd="0" destOrd="0" parTransId="{227AD63A-E6E3-4356-BA98-14130B9898A5}" sibTransId="{6F2F15BA-9991-474F-BDB9-54128B789572}"/>
    <dgm:cxn modelId="{1225758A-2E2E-47AA-92B2-465A7C71289C}" type="presOf" srcId="{B2DA5959-835D-4A24-858D-0CF1E580F20E}" destId="{D951C082-3C18-4EF2-B2C0-D854C94DC86A}" srcOrd="0" destOrd="0" presId="urn:microsoft.com/office/officeart/2009/3/layout/HorizontalOrganizationChart"/>
    <dgm:cxn modelId="{F7FE32A4-88B5-4AFA-8D2C-CB8E198866F6}" type="presOf" srcId="{B2DA5959-835D-4A24-858D-0CF1E580F20E}" destId="{A9C55EDA-54DD-4118-A681-8806F516EFB6}" srcOrd="1" destOrd="0" presId="urn:microsoft.com/office/officeart/2009/3/layout/HorizontalOrganizationChart"/>
    <dgm:cxn modelId="{97C8DBCC-7426-4D5C-8FB4-F102BC34AE11}" type="presOf" srcId="{3968AE7A-2828-4FB6-A768-2917CDD92B03}" destId="{6D73461B-7D39-462D-B0EB-CD2708BAB302}" srcOrd="1" destOrd="0" presId="urn:microsoft.com/office/officeart/2009/3/layout/HorizontalOrganizationChart"/>
    <dgm:cxn modelId="{063C92F3-BCF5-4A27-BF23-67D066B5502D}" type="presOf" srcId="{227AD63A-E6E3-4356-BA98-14130B9898A5}" destId="{D3404070-D8EF-49E8-9069-9E2BDA90CD25}" srcOrd="0" destOrd="0" presId="urn:microsoft.com/office/officeart/2009/3/layout/HorizontalOrganizationChart"/>
    <dgm:cxn modelId="{FAD77294-ECFF-4A2B-9504-629A8306113B}" type="presParOf" srcId="{50727D9A-3FBA-4E10-9D3D-AAB9E85CBBD9}" destId="{2EBD191E-8CA0-4A4B-88CE-1FBB3C8D6373}" srcOrd="0" destOrd="0" presId="urn:microsoft.com/office/officeart/2009/3/layout/HorizontalOrganizationChart"/>
    <dgm:cxn modelId="{8B600457-1A1B-4EAF-991D-291F4C533848}" type="presParOf" srcId="{2EBD191E-8CA0-4A4B-88CE-1FBB3C8D6373}" destId="{DF143B4B-F5E9-407C-86A6-2D05E57EF338}" srcOrd="0" destOrd="0" presId="urn:microsoft.com/office/officeart/2009/3/layout/HorizontalOrganizationChart"/>
    <dgm:cxn modelId="{D0F2F01A-277B-4BC2-AFC4-DFD01F0FD566}" type="presParOf" srcId="{DF143B4B-F5E9-407C-86A6-2D05E57EF338}" destId="{7471F772-3452-4051-BA21-07A48BFAF50C}" srcOrd="0" destOrd="0" presId="urn:microsoft.com/office/officeart/2009/3/layout/HorizontalOrganizationChart"/>
    <dgm:cxn modelId="{EB35D0C7-D1AE-42A5-90BB-AF686B5A109F}" type="presParOf" srcId="{DF143B4B-F5E9-407C-86A6-2D05E57EF338}" destId="{6D73461B-7D39-462D-B0EB-CD2708BAB302}" srcOrd="1" destOrd="0" presId="urn:microsoft.com/office/officeart/2009/3/layout/HorizontalOrganizationChart"/>
    <dgm:cxn modelId="{5621B456-C4CC-41B1-B618-2023866692B7}" type="presParOf" srcId="{2EBD191E-8CA0-4A4B-88CE-1FBB3C8D6373}" destId="{48441B6C-B647-4508-B612-6E6D973A1B29}" srcOrd="1" destOrd="0" presId="urn:microsoft.com/office/officeart/2009/3/layout/HorizontalOrganizationChart"/>
    <dgm:cxn modelId="{4558394B-B22E-4175-B5C6-111F4D6B1083}" type="presParOf" srcId="{48441B6C-B647-4508-B612-6E6D973A1B29}" destId="{D3404070-D8EF-49E8-9069-9E2BDA90CD25}" srcOrd="0" destOrd="0" presId="urn:microsoft.com/office/officeart/2009/3/layout/HorizontalOrganizationChart"/>
    <dgm:cxn modelId="{F17C248F-C521-463B-A029-C85009950494}" type="presParOf" srcId="{48441B6C-B647-4508-B612-6E6D973A1B29}" destId="{5A674527-A531-46D8-BB61-C6B2CDBF791D}" srcOrd="1" destOrd="0" presId="urn:microsoft.com/office/officeart/2009/3/layout/HorizontalOrganizationChart"/>
    <dgm:cxn modelId="{E4B0B1A4-4766-45F3-A5C5-2EDA930C7E30}" type="presParOf" srcId="{5A674527-A531-46D8-BB61-C6B2CDBF791D}" destId="{A7217A78-3AC0-4BF8-849D-51CC95518A41}" srcOrd="0" destOrd="0" presId="urn:microsoft.com/office/officeart/2009/3/layout/HorizontalOrganizationChart"/>
    <dgm:cxn modelId="{1D24B019-29E2-4A3F-B8D5-B998DA0F0E07}" type="presParOf" srcId="{A7217A78-3AC0-4BF8-849D-51CC95518A41}" destId="{D951C082-3C18-4EF2-B2C0-D854C94DC86A}" srcOrd="0" destOrd="0" presId="urn:microsoft.com/office/officeart/2009/3/layout/HorizontalOrganizationChart"/>
    <dgm:cxn modelId="{B85F754E-FE55-4007-A72B-487A87FDFD05}" type="presParOf" srcId="{A7217A78-3AC0-4BF8-849D-51CC95518A41}" destId="{A9C55EDA-54DD-4118-A681-8806F516EFB6}" srcOrd="1" destOrd="0" presId="urn:microsoft.com/office/officeart/2009/3/layout/HorizontalOrganizationChart"/>
    <dgm:cxn modelId="{B21338A3-DCE0-452F-80D3-52911CA03698}" type="presParOf" srcId="{5A674527-A531-46D8-BB61-C6B2CDBF791D}" destId="{579267FE-2136-4071-A566-69FA29513F87}" srcOrd="1" destOrd="0" presId="urn:microsoft.com/office/officeart/2009/3/layout/HorizontalOrganizationChart"/>
    <dgm:cxn modelId="{29B56408-FB9E-4365-A4B1-AE8289700F27}" type="presParOf" srcId="{5A674527-A531-46D8-BB61-C6B2CDBF791D}" destId="{4954E159-28CD-4B1F-A655-B30573A267BE}" srcOrd="2" destOrd="0" presId="urn:microsoft.com/office/officeart/2009/3/layout/HorizontalOrganizationChart"/>
    <dgm:cxn modelId="{20B8AD2A-6657-455A-8DEA-629EF90EA496}" type="presParOf" srcId="{48441B6C-B647-4508-B612-6E6D973A1B29}" destId="{05EB6AD5-C604-4477-B332-4048932148BA}" srcOrd="2" destOrd="0" presId="urn:microsoft.com/office/officeart/2009/3/layout/HorizontalOrganizationChart"/>
    <dgm:cxn modelId="{82268C66-BE95-4F02-B078-966798DB71C1}" type="presParOf" srcId="{48441B6C-B647-4508-B612-6E6D973A1B29}" destId="{CDF19C5A-905C-4028-B36C-E8539BF4A910}" srcOrd="3" destOrd="0" presId="urn:microsoft.com/office/officeart/2009/3/layout/HorizontalOrganizationChart"/>
    <dgm:cxn modelId="{DDBC5474-9B2B-4294-B3DE-144D47B7D706}" type="presParOf" srcId="{CDF19C5A-905C-4028-B36C-E8539BF4A910}" destId="{452B7992-2016-4655-B1D5-332559517A8D}" srcOrd="0" destOrd="0" presId="urn:microsoft.com/office/officeart/2009/3/layout/HorizontalOrganizationChart"/>
    <dgm:cxn modelId="{2BD946C3-8782-4C39-BEC0-0360A6C5C4EB}" type="presParOf" srcId="{452B7992-2016-4655-B1D5-332559517A8D}" destId="{9986604C-E814-4F76-A6B1-ED7B6D8DED88}" srcOrd="0" destOrd="0" presId="urn:microsoft.com/office/officeart/2009/3/layout/HorizontalOrganizationChart"/>
    <dgm:cxn modelId="{87E413FD-F500-4074-8EFC-852F576E57F8}" type="presParOf" srcId="{452B7992-2016-4655-B1D5-332559517A8D}" destId="{8CECE2BC-B73E-43F8-B4A1-4B041DA2C0AA}" srcOrd="1" destOrd="0" presId="urn:microsoft.com/office/officeart/2009/3/layout/HorizontalOrganizationChart"/>
    <dgm:cxn modelId="{5E553C9B-B60A-4C42-8227-DB43E29964D3}" type="presParOf" srcId="{CDF19C5A-905C-4028-B36C-E8539BF4A910}" destId="{A5F408C8-4218-45F9-BA4D-7114CF07BBAF}" srcOrd="1" destOrd="0" presId="urn:microsoft.com/office/officeart/2009/3/layout/HorizontalOrganizationChart"/>
    <dgm:cxn modelId="{0898AF88-0ACC-4813-9C5B-89624E46FA7E}" type="presParOf" srcId="{CDF19C5A-905C-4028-B36C-E8539BF4A910}" destId="{10D8539E-E794-4927-9F60-52AD6051F1AC}" srcOrd="2" destOrd="0" presId="urn:microsoft.com/office/officeart/2009/3/layout/HorizontalOrganizationChart"/>
    <dgm:cxn modelId="{36C0E8A9-0DD5-4E7B-A432-399B38E2D3EE}" type="presParOf" srcId="{2EBD191E-8CA0-4A4B-88CE-1FBB3C8D6373}" destId="{0EC06BF4-C73D-44ED-B3A9-790D37A31FD6}"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0B150A2-C23D-4305-A2E2-9E112D970289}" type="doc">
      <dgm:prSet loTypeId="urn:microsoft.com/office/officeart/2005/8/layout/process1" loCatId="process" qsTypeId="urn:microsoft.com/office/officeart/2005/8/quickstyle/simple1" qsCatId="simple" csTypeId="urn:microsoft.com/office/officeart/2005/8/colors/accent2_3" csCatId="accent2" phldr="1"/>
      <dgm:spPr/>
    </dgm:pt>
    <dgm:pt modelId="{874F5CD4-6C9F-42A0-A8CA-D1FC3E13F44A}">
      <dgm:prSet phldrT="[Текст]" custT="1"/>
      <dgm:spPr/>
      <dgm:t>
        <a:bodyPr/>
        <a:lstStyle/>
        <a:p>
          <a:pPr marL="0" lvl="0" indent="0" algn="ctr" defTabSz="1066800">
            <a:lnSpc>
              <a:spcPct val="90000"/>
            </a:lnSpc>
            <a:spcBef>
              <a:spcPct val="0"/>
            </a:spcBef>
            <a:spcAft>
              <a:spcPct val="35000"/>
            </a:spcAft>
            <a:buFont typeface="Wingdings" pitchFamily="2" charset="2"/>
            <a:buNone/>
          </a:pPr>
          <a:r>
            <a:rPr lang="uk-UA" sz="2400" b="1" i="0" u="none" kern="1200" dirty="0">
              <a:solidFill>
                <a:prstClr val="white"/>
              </a:solidFill>
              <a:latin typeface="Times New Roman" panose="02020603050405020304" pitchFamily="18" charset="0"/>
              <a:ea typeface="+mn-ea"/>
              <a:cs typeface="Times New Roman" panose="02020603050405020304" pitchFamily="18" charset="0"/>
            </a:rPr>
            <a:t>Переваги</a:t>
          </a:r>
          <a:endParaRPr lang="ru-UA" sz="2400" b="1" i="0" u="none" kern="1200" dirty="0">
            <a:solidFill>
              <a:prstClr val="white"/>
            </a:solidFill>
            <a:latin typeface="Times New Roman" panose="02020603050405020304" pitchFamily="18" charset="0"/>
            <a:ea typeface="+mn-ea"/>
            <a:cs typeface="Times New Roman" panose="02020603050405020304" pitchFamily="18" charset="0"/>
          </a:endParaRPr>
        </a:p>
      </dgm:t>
    </dgm:pt>
    <dgm:pt modelId="{0F3DB52F-AF34-4046-8778-76C9A2BFEFE2}" type="parTrans" cxnId="{7ECB6B0A-B0AD-4CDC-8822-94672F94989E}">
      <dgm:prSet/>
      <dgm:spPr/>
      <dgm:t>
        <a:bodyPr/>
        <a:lstStyle/>
        <a:p>
          <a:endParaRPr lang="ru-UA"/>
        </a:p>
      </dgm:t>
    </dgm:pt>
    <dgm:pt modelId="{4385F9FE-895F-46E2-86D0-F9727872F733}" type="sibTrans" cxnId="{7ECB6B0A-B0AD-4CDC-8822-94672F94989E}">
      <dgm:prSet/>
      <dgm:spPr/>
      <dgm:t>
        <a:bodyPr/>
        <a:lstStyle/>
        <a:p>
          <a:endParaRPr lang="ru-UA"/>
        </a:p>
      </dgm:t>
    </dgm:pt>
    <dgm:pt modelId="{3A645819-DF84-4073-88DC-677791B3B6C1}">
      <dgm:prSet phldrT="[Текст]" custT="1"/>
      <dgm:spPr>
        <a:solidFill>
          <a:srgbClr val="BD615F"/>
        </a:solidFill>
      </dgm:spPr>
      <dgm:t>
        <a:bodyPr/>
        <a:lstStyle/>
        <a:p>
          <a:pPr>
            <a:buFont typeface="Wingdings" pitchFamily="2" charset="2"/>
            <a:buChar char="Ø"/>
          </a:pPr>
          <a:r>
            <a:rPr lang="uk-UA" sz="2400" b="1" i="0" u="none" dirty="0">
              <a:latin typeface="Times New Roman" panose="02020603050405020304" pitchFamily="18" charset="0"/>
              <a:cs typeface="Times New Roman" panose="02020603050405020304" pitchFamily="18" charset="0"/>
            </a:rPr>
            <a:t>Додатковий страховий захист</a:t>
          </a:r>
          <a:r>
            <a:rPr lang="uk-UA" sz="2400" i="0" u="none" dirty="0">
              <a:latin typeface="Times New Roman" panose="02020603050405020304" pitchFamily="18" charset="0"/>
              <a:cs typeface="Times New Roman" panose="02020603050405020304" pitchFamily="18" charset="0"/>
            </a:rPr>
            <a:t> </a:t>
          </a:r>
          <a:endParaRPr lang="ru-UA" sz="2400" i="0" u="none" dirty="0">
            <a:latin typeface="Times New Roman" panose="02020603050405020304" pitchFamily="18" charset="0"/>
            <a:cs typeface="Times New Roman" panose="02020603050405020304" pitchFamily="18" charset="0"/>
          </a:endParaRPr>
        </a:p>
      </dgm:t>
    </dgm:pt>
    <dgm:pt modelId="{A3A6F627-702D-4A51-ACAF-CDD3EC392012}" type="parTrans" cxnId="{6DEE4CE3-7789-4E40-887A-4960428E9556}">
      <dgm:prSet/>
      <dgm:spPr/>
      <dgm:t>
        <a:bodyPr/>
        <a:lstStyle/>
        <a:p>
          <a:endParaRPr lang="ru-UA"/>
        </a:p>
      </dgm:t>
    </dgm:pt>
    <dgm:pt modelId="{B0266E71-2EA0-4CAF-8014-C4622B91C47A}" type="sibTrans" cxnId="{6DEE4CE3-7789-4E40-887A-4960428E9556}">
      <dgm:prSet/>
      <dgm:spPr>
        <a:solidFill>
          <a:srgbClr val="CF9291"/>
        </a:solidFill>
      </dgm:spPr>
      <dgm:t>
        <a:bodyPr/>
        <a:lstStyle/>
        <a:p>
          <a:endParaRPr lang="ru-UA"/>
        </a:p>
      </dgm:t>
    </dgm:pt>
    <dgm:pt modelId="{1CBA96A8-BE33-49CF-B669-C75657B18C2E}">
      <dgm:prSet phldrT="[Текст]" custT="1"/>
      <dgm:spPr>
        <a:solidFill>
          <a:srgbClr val="CC8C8A"/>
        </a:solidFill>
      </dgm:spPr>
      <dgm:t>
        <a:bodyPr/>
        <a:lstStyle/>
        <a:p>
          <a:pPr algn="just">
            <a:buFont typeface="Wingdings" pitchFamily="2" charset="2"/>
            <a:buChar char="Ø"/>
          </a:pPr>
          <a:r>
            <a:rPr lang="uk-UA" sz="1400" i="0" u="none" dirty="0">
              <a:latin typeface="Times New Roman" panose="02020603050405020304" pitchFamily="18" charset="0"/>
              <a:cs typeface="Times New Roman" panose="02020603050405020304" pitchFamily="18" charset="0"/>
            </a:rPr>
            <a:t>Поліс ОСЦПВВНТЗ має стандартні ліміти відповідальності. На сьогоднішній день дані ліміти </a:t>
          </a:r>
          <a:r>
            <a:rPr lang="uk-UA" sz="1400" b="1" i="0" u="none" dirty="0">
              <a:latin typeface="Times New Roman" panose="02020603050405020304" pitchFamily="18" charset="0"/>
              <a:cs typeface="Times New Roman" panose="02020603050405020304" pitchFamily="18" charset="0"/>
            </a:rPr>
            <a:t>не завжди можуть покрити всі збитки завдані Третій особі при ДТП </a:t>
          </a:r>
          <a:r>
            <a:rPr lang="uk-UA" sz="1400" i="0" u="none" dirty="0">
              <a:latin typeface="Times New Roman" panose="02020603050405020304" pitchFamily="18" charset="0"/>
              <a:cs typeface="Times New Roman" panose="02020603050405020304" pitchFamily="18" charset="0"/>
            </a:rPr>
            <a:t>(так як вартість відновлювального ремонту ТЗ збільшилась </a:t>
          </a:r>
          <a:r>
            <a:rPr lang="uk-UA" sz="1400" i="0" u="none" dirty="0" err="1">
              <a:latin typeface="Times New Roman" panose="02020603050405020304" pitchFamily="18" charset="0"/>
              <a:cs typeface="Times New Roman" panose="02020603050405020304" pitchFamily="18" charset="0"/>
            </a:rPr>
            <a:t>пропорційно</a:t>
          </a:r>
          <a:r>
            <a:rPr lang="uk-UA" sz="1400" i="0" u="none" dirty="0">
              <a:latin typeface="Times New Roman" panose="02020603050405020304" pitchFamily="18" charset="0"/>
              <a:cs typeface="Times New Roman" panose="02020603050405020304" pitchFamily="18" charset="0"/>
            </a:rPr>
            <a:t> збільшенню курсу валют, вартості робіт, вартості деталей і </a:t>
          </a:r>
          <a:r>
            <a:rPr lang="uk-UA" sz="1400" i="0" u="none" dirty="0" err="1">
              <a:latin typeface="Times New Roman" panose="02020603050405020304" pitchFamily="18" charset="0"/>
              <a:cs typeface="Times New Roman" panose="02020603050405020304" pitchFamily="18" charset="0"/>
            </a:rPr>
            <a:t>т.д</a:t>
          </a:r>
          <a:r>
            <a:rPr lang="uk-UA" sz="1400" i="0" u="none" dirty="0">
              <a:latin typeface="Times New Roman" panose="02020603050405020304" pitchFamily="18" charset="0"/>
              <a:cs typeface="Times New Roman" panose="02020603050405020304" pitchFamily="18" charset="0"/>
            </a:rPr>
            <a:t>.). </a:t>
          </a:r>
          <a:r>
            <a:rPr lang="uk-UA" sz="1400" b="1" i="0" u="none" dirty="0">
              <a:latin typeface="Times New Roman" panose="02020603050405020304" pitchFamily="18" charset="0"/>
              <a:cs typeface="Times New Roman" panose="02020603050405020304" pitchFamily="18" charset="0"/>
            </a:rPr>
            <a:t>Додатковий страховий захист </a:t>
          </a:r>
          <a:r>
            <a:rPr lang="uk-UA" sz="1400" i="0" u="none" dirty="0">
              <a:latin typeface="Times New Roman" panose="02020603050405020304" pitchFamily="18" charset="0"/>
              <a:cs typeface="Times New Roman" panose="02020603050405020304" pitchFamily="18" charset="0"/>
            </a:rPr>
            <a:t>дає можливість повного захисту та подальшого спокою Страхувальника.</a:t>
          </a:r>
          <a:endParaRPr lang="ru-UA" sz="1400" i="0" u="none" dirty="0">
            <a:latin typeface="Times New Roman" panose="02020603050405020304" pitchFamily="18" charset="0"/>
            <a:cs typeface="Times New Roman" panose="02020603050405020304" pitchFamily="18" charset="0"/>
          </a:endParaRPr>
        </a:p>
      </dgm:t>
    </dgm:pt>
    <dgm:pt modelId="{79E66415-112F-4BAD-AC76-674BBC0CCC64}" type="parTrans" cxnId="{E7C3EF64-576E-4006-BCCB-F45823DCD3D9}">
      <dgm:prSet/>
      <dgm:spPr/>
      <dgm:t>
        <a:bodyPr/>
        <a:lstStyle/>
        <a:p>
          <a:endParaRPr lang="ru-UA"/>
        </a:p>
      </dgm:t>
    </dgm:pt>
    <dgm:pt modelId="{EC17B292-6B1A-420B-BDE9-1CBE440059A7}" type="sibTrans" cxnId="{E7C3EF64-576E-4006-BCCB-F45823DCD3D9}">
      <dgm:prSet/>
      <dgm:spPr/>
      <dgm:t>
        <a:bodyPr/>
        <a:lstStyle/>
        <a:p>
          <a:endParaRPr lang="ru-UA"/>
        </a:p>
      </dgm:t>
    </dgm:pt>
    <dgm:pt modelId="{84691C4E-A1A3-4041-AFBC-BBDBC0ADBAF5}" type="pres">
      <dgm:prSet presAssocID="{C0B150A2-C23D-4305-A2E2-9E112D970289}" presName="Name0" presStyleCnt="0">
        <dgm:presLayoutVars>
          <dgm:dir/>
          <dgm:resizeHandles val="exact"/>
        </dgm:presLayoutVars>
      </dgm:prSet>
      <dgm:spPr/>
    </dgm:pt>
    <dgm:pt modelId="{9549B37A-139C-462B-A1BB-47E8ADBE3CED}" type="pres">
      <dgm:prSet presAssocID="{874F5CD4-6C9F-42A0-A8CA-D1FC3E13F44A}" presName="node" presStyleLbl="node1" presStyleIdx="0" presStyleCnt="3" custScaleX="76591">
        <dgm:presLayoutVars>
          <dgm:bulletEnabled val="1"/>
        </dgm:presLayoutVars>
      </dgm:prSet>
      <dgm:spPr/>
    </dgm:pt>
    <dgm:pt modelId="{53D90A96-8802-4B8F-A469-C0CB9A274206}" type="pres">
      <dgm:prSet presAssocID="{4385F9FE-895F-46E2-86D0-F9727872F733}" presName="sibTrans" presStyleLbl="sibTrans2D1" presStyleIdx="0" presStyleCnt="2"/>
      <dgm:spPr/>
    </dgm:pt>
    <dgm:pt modelId="{CBFE9137-B9C5-4E53-9A9F-50C34505D2A7}" type="pres">
      <dgm:prSet presAssocID="{4385F9FE-895F-46E2-86D0-F9727872F733}" presName="connectorText" presStyleLbl="sibTrans2D1" presStyleIdx="0" presStyleCnt="2"/>
      <dgm:spPr/>
    </dgm:pt>
    <dgm:pt modelId="{F2B36E1D-BE7B-45C3-BC46-A56AF9F27AC7}" type="pres">
      <dgm:prSet presAssocID="{3A645819-DF84-4073-88DC-677791B3B6C1}" presName="node" presStyleLbl="node1" presStyleIdx="1" presStyleCnt="3" custScaleX="82112">
        <dgm:presLayoutVars>
          <dgm:bulletEnabled val="1"/>
        </dgm:presLayoutVars>
      </dgm:prSet>
      <dgm:spPr/>
    </dgm:pt>
    <dgm:pt modelId="{2B164114-961A-456A-9140-E8D8A1B653CD}" type="pres">
      <dgm:prSet presAssocID="{B0266E71-2EA0-4CAF-8014-C4622B91C47A}" presName="sibTrans" presStyleLbl="sibTrans2D1" presStyleIdx="1" presStyleCnt="2"/>
      <dgm:spPr/>
    </dgm:pt>
    <dgm:pt modelId="{832900C5-5898-4816-B77E-0DA944FCE62C}" type="pres">
      <dgm:prSet presAssocID="{B0266E71-2EA0-4CAF-8014-C4622B91C47A}" presName="connectorText" presStyleLbl="sibTrans2D1" presStyleIdx="1" presStyleCnt="2"/>
      <dgm:spPr/>
    </dgm:pt>
    <dgm:pt modelId="{7BFF0033-093E-4957-BC56-9BB86CB9E47B}" type="pres">
      <dgm:prSet presAssocID="{1CBA96A8-BE33-49CF-B669-C75657B18C2E}" presName="node" presStyleLbl="node1" presStyleIdx="2" presStyleCnt="3" custScaleX="140322">
        <dgm:presLayoutVars>
          <dgm:bulletEnabled val="1"/>
        </dgm:presLayoutVars>
      </dgm:prSet>
      <dgm:spPr/>
    </dgm:pt>
  </dgm:ptLst>
  <dgm:cxnLst>
    <dgm:cxn modelId="{32ECD206-E30C-4AF5-BEF5-F2A09F0DF6A6}" type="presOf" srcId="{1CBA96A8-BE33-49CF-B669-C75657B18C2E}" destId="{7BFF0033-093E-4957-BC56-9BB86CB9E47B}" srcOrd="0" destOrd="0" presId="urn:microsoft.com/office/officeart/2005/8/layout/process1"/>
    <dgm:cxn modelId="{7ECB6B0A-B0AD-4CDC-8822-94672F94989E}" srcId="{C0B150A2-C23D-4305-A2E2-9E112D970289}" destId="{874F5CD4-6C9F-42A0-A8CA-D1FC3E13F44A}" srcOrd="0" destOrd="0" parTransId="{0F3DB52F-AF34-4046-8778-76C9A2BFEFE2}" sibTransId="{4385F9FE-895F-46E2-86D0-F9727872F733}"/>
    <dgm:cxn modelId="{E7C3EF64-576E-4006-BCCB-F45823DCD3D9}" srcId="{C0B150A2-C23D-4305-A2E2-9E112D970289}" destId="{1CBA96A8-BE33-49CF-B669-C75657B18C2E}" srcOrd="2" destOrd="0" parTransId="{79E66415-112F-4BAD-AC76-674BBC0CCC64}" sibTransId="{EC17B292-6B1A-420B-BDE9-1CBE440059A7}"/>
    <dgm:cxn modelId="{15A88188-3F3F-4CF1-A715-E2E13F331D53}" type="presOf" srcId="{874F5CD4-6C9F-42A0-A8CA-D1FC3E13F44A}" destId="{9549B37A-139C-462B-A1BB-47E8ADBE3CED}" srcOrd="0" destOrd="0" presId="urn:microsoft.com/office/officeart/2005/8/layout/process1"/>
    <dgm:cxn modelId="{FD8F629B-3278-4757-8C69-13B3FD258B42}" type="presOf" srcId="{4385F9FE-895F-46E2-86D0-F9727872F733}" destId="{CBFE9137-B9C5-4E53-9A9F-50C34505D2A7}" srcOrd="1" destOrd="0" presId="urn:microsoft.com/office/officeart/2005/8/layout/process1"/>
    <dgm:cxn modelId="{8ACEDA9D-E280-47D1-A363-020938326434}" type="presOf" srcId="{C0B150A2-C23D-4305-A2E2-9E112D970289}" destId="{84691C4E-A1A3-4041-AFBC-BBDBC0ADBAF5}" srcOrd="0" destOrd="0" presId="urn:microsoft.com/office/officeart/2005/8/layout/process1"/>
    <dgm:cxn modelId="{024C56AB-48D6-4B89-8C1A-E84E298EF84F}" type="presOf" srcId="{3A645819-DF84-4073-88DC-677791B3B6C1}" destId="{F2B36E1D-BE7B-45C3-BC46-A56AF9F27AC7}" srcOrd="0" destOrd="0" presId="urn:microsoft.com/office/officeart/2005/8/layout/process1"/>
    <dgm:cxn modelId="{D630EEB6-E786-4B9C-80F4-62E54E15C277}" type="presOf" srcId="{B0266E71-2EA0-4CAF-8014-C4622B91C47A}" destId="{2B164114-961A-456A-9140-E8D8A1B653CD}" srcOrd="0" destOrd="0" presId="urn:microsoft.com/office/officeart/2005/8/layout/process1"/>
    <dgm:cxn modelId="{9EE426D5-4DA0-4901-843C-8D54779DA7CA}" type="presOf" srcId="{B0266E71-2EA0-4CAF-8014-C4622B91C47A}" destId="{832900C5-5898-4816-B77E-0DA944FCE62C}" srcOrd="1" destOrd="0" presId="urn:microsoft.com/office/officeart/2005/8/layout/process1"/>
    <dgm:cxn modelId="{6DEE4CE3-7789-4E40-887A-4960428E9556}" srcId="{C0B150A2-C23D-4305-A2E2-9E112D970289}" destId="{3A645819-DF84-4073-88DC-677791B3B6C1}" srcOrd="1" destOrd="0" parTransId="{A3A6F627-702D-4A51-ACAF-CDD3EC392012}" sibTransId="{B0266E71-2EA0-4CAF-8014-C4622B91C47A}"/>
    <dgm:cxn modelId="{364872F8-3678-4A3C-A541-6E64753E05E3}" type="presOf" srcId="{4385F9FE-895F-46E2-86D0-F9727872F733}" destId="{53D90A96-8802-4B8F-A469-C0CB9A274206}" srcOrd="0" destOrd="0" presId="urn:microsoft.com/office/officeart/2005/8/layout/process1"/>
    <dgm:cxn modelId="{E1096B6F-2737-434E-9B8E-66C1759F8089}" type="presParOf" srcId="{84691C4E-A1A3-4041-AFBC-BBDBC0ADBAF5}" destId="{9549B37A-139C-462B-A1BB-47E8ADBE3CED}" srcOrd="0" destOrd="0" presId="urn:microsoft.com/office/officeart/2005/8/layout/process1"/>
    <dgm:cxn modelId="{05A49F76-758C-4C2F-B17D-2BD50475B1E9}" type="presParOf" srcId="{84691C4E-A1A3-4041-AFBC-BBDBC0ADBAF5}" destId="{53D90A96-8802-4B8F-A469-C0CB9A274206}" srcOrd="1" destOrd="0" presId="urn:microsoft.com/office/officeart/2005/8/layout/process1"/>
    <dgm:cxn modelId="{755CEEDD-51C5-4E31-AB9D-8008DCE142A4}" type="presParOf" srcId="{53D90A96-8802-4B8F-A469-C0CB9A274206}" destId="{CBFE9137-B9C5-4E53-9A9F-50C34505D2A7}" srcOrd="0" destOrd="0" presId="urn:microsoft.com/office/officeart/2005/8/layout/process1"/>
    <dgm:cxn modelId="{F4E16A93-3338-41EE-B705-23ADEF913E7E}" type="presParOf" srcId="{84691C4E-A1A3-4041-AFBC-BBDBC0ADBAF5}" destId="{F2B36E1D-BE7B-45C3-BC46-A56AF9F27AC7}" srcOrd="2" destOrd="0" presId="urn:microsoft.com/office/officeart/2005/8/layout/process1"/>
    <dgm:cxn modelId="{5BAC508C-ED42-4F00-815B-D3405F4AD327}" type="presParOf" srcId="{84691C4E-A1A3-4041-AFBC-BBDBC0ADBAF5}" destId="{2B164114-961A-456A-9140-E8D8A1B653CD}" srcOrd="3" destOrd="0" presId="urn:microsoft.com/office/officeart/2005/8/layout/process1"/>
    <dgm:cxn modelId="{07A6236A-EFF4-4D36-AF66-448833301C5D}" type="presParOf" srcId="{2B164114-961A-456A-9140-E8D8A1B653CD}" destId="{832900C5-5898-4816-B77E-0DA944FCE62C}" srcOrd="0" destOrd="0" presId="urn:microsoft.com/office/officeart/2005/8/layout/process1"/>
    <dgm:cxn modelId="{BBD1CBEF-E0AE-4036-AFA2-C0442285AADA}" type="presParOf" srcId="{84691C4E-A1A3-4041-AFBC-BBDBC0ADBAF5}" destId="{7BFF0033-093E-4957-BC56-9BB86CB9E47B}" srcOrd="4"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A783B5-C358-4D90-93A0-309B4E5F0683}">
      <dsp:nvSpPr>
        <dsp:cNvPr id="0" name=""/>
        <dsp:cNvSpPr/>
      </dsp:nvSpPr>
      <dsp:spPr>
        <a:xfrm>
          <a:off x="0" y="0"/>
          <a:ext cx="3799909" cy="745263"/>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uk-UA" sz="2800" b="1" kern="1200" dirty="0">
              <a:cs typeface="Times New Roman" pitchFamily="18" charset="0"/>
            </a:rPr>
            <a:t>МЕТОДОЛОГІЧНА БАЗА</a:t>
          </a:r>
          <a:endParaRPr lang="ru-UA" sz="2800" kern="1200" dirty="0"/>
        </a:p>
      </dsp:txBody>
      <dsp:txXfrm>
        <a:off x="21828" y="21828"/>
        <a:ext cx="3756253" cy="701607"/>
      </dsp:txXfrm>
    </dsp:sp>
    <dsp:sp modelId="{59D1487B-3828-48A0-9DC7-015DC2835D3E}">
      <dsp:nvSpPr>
        <dsp:cNvPr id="0" name=""/>
        <dsp:cNvSpPr/>
      </dsp:nvSpPr>
      <dsp:spPr>
        <a:xfrm>
          <a:off x="379990" y="745263"/>
          <a:ext cx="376096" cy="348679"/>
        </a:xfrm>
        <a:custGeom>
          <a:avLst/>
          <a:gdLst/>
          <a:ahLst/>
          <a:cxnLst/>
          <a:rect l="0" t="0" r="0" b="0"/>
          <a:pathLst>
            <a:path>
              <a:moveTo>
                <a:pt x="0" y="0"/>
              </a:moveTo>
              <a:lnTo>
                <a:pt x="0" y="348679"/>
              </a:lnTo>
              <a:lnTo>
                <a:pt x="376096" y="34867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5ECDE1-E6A3-421B-9AF8-72082EA0F667}">
      <dsp:nvSpPr>
        <dsp:cNvPr id="0" name=""/>
        <dsp:cNvSpPr/>
      </dsp:nvSpPr>
      <dsp:spPr>
        <a:xfrm>
          <a:off x="756087" y="847047"/>
          <a:ext cx="8606258" cy="49379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uk-UA" sz="2000" b="1" kern="1200" dirty="0">
              <a:latin typeface="Times New Roman" panose="02020603050405020304" pitchFamily="18" charset="0"/>
              <a:cs typeface="Times New Roman" panose="02020603050405020304" pitchFamily="18" charset="0"/>
            </a:rPr>
            <a:t>Закон України «Про страхування»</a:t>
          </a:r>
          <a:endParaRPr lang="ru-UA" sz="2000" kern="1200" dirty="0">
            <a:latin typeface="Times New Roman" panose="02020603050405020304" pitchFamily="18" charset="0"/>
            <a:cs typeface="Times New Roman" panose="02020603050405020304" pitchFamily="18" charset="0"/>
          </a:endParaRPr>
        </a:p>
      </dsp:txBody>
      <dsp:txXfrm>
        <a:off x="770550" y="861510"/>
        <a:ext cx="8577332" cy="464865"/>
      </dsp:txXfrm>
    </dsp:sp>
    <dsp:sp modelId="{986B8345-AE4E-40F7-A0B2-FED0B68C6E03}">
      <dsp:nvSpPr>
        <dsp:cNvPr id="0" name=""/>
        <dsp:cNvSpPr/>
      </dsp:nvSpPr>
      <dsp:spPr>
        <a:xfrm>
          <a:off x="379990" y="745263"/>
          <a:ext cx="376096" cy="2025984"/>
        </a:xfrm>
        <a:custGeom>
          <a:avLst/>
          <a:gdLst/>
          <a:ahLst/>
          <a:cxnLst/>
          <a:rect l="0" t="0" r="0" b="0"/>
          <a:pathLst>
            <a:path>
              <a:moveTo>
                <a:pt x="0" y="0"/>
              </a:moveTo>
              <a:lnTo>
                <a:pt x="0" y="2025984"/>
              </a:lnTo>
              <a:lnTo>
                <a:pt x="376096" y="2025984"/>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FC40D7-9658-43C6-A046-B89785155F38}">
      <dsp:nvSpPr>
        <dsp:cNvPr id="0" name=""/>
        <dsp:cNvSpPr/>
      </dsp:nvSpPr>
      <dsp:spPr>
        <a:xfrm>
          <a:off x="756087" y="2197358"/>
          <a:ext cx="8631640" cy="1147778"/>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just" defTabSz="889000">
            <a:lnSpc>
              <a:spcPct val="90000"/>
            </a:lnSpc>
            <a:spcBef>
              <a:spcPct val="0"/>
            </a:spcBef>
            <a:spcAft>
              <a:spcPct val="35000"/>
            </a:spcAft>
            <a:buNone/>
          </a:pPr>
          <a:r>
            <a:rPr lang="uk-UA" sz="1600" b="1" kern="1200" dirty="0">
              <a:latin typeface="Times New Roman" panose="02020603050405020304" pitchFamily="18" charset="0"/>
              <a:ea typeface="+mn-ea"/>
              <a:cs typeface="Times New Roman" panose="02020603050405020304" pitchFamily="18" charset="0"/>
            </a:rPr>
            <a:t>Інформаційний документ про стандартний страховий продукт </a:t>
          </a:r>
          <a:r>
            <a:rPr lang="ru-UA" sz="1600" kern="1200" dirty="0">
              <a:latin typeface="Times New Roman" panose="02020603050405020304" pitchFamily="18" charset="0"/>
              <a:cs typeface="Times New Roman" panose="02020603050405020304" pitchFamily="18" charset="0"/>
            </a:rPr>
            <a:t>ЗА ПРОГРАМОЮ СТРАХУВАННЯ ВІДПОВІДАЛЬНОСТІ, ЯКА ВИНИКАЄ ВНАСЛІДОК </a:t>
          </a:r>
          <a:r>
            <a:rPr lang="uk-UA" sz="1600" kern="1200" dirty="0">
              <a:latin typeface="Times New Roman" panose="02020603050405020304" pitchFamily="18" charset="0"/>
              <a:cs typeface="Times New Roman" panose="02020603050405020304" pitchFamily="18" charset="0"/>
            </a:rPr>
            <a:t>ВИКОРИСТАННЯ НАЗЕМНОГО ТРАНСПОРТНОГО ЗАСОБУ «АВТОЦИВІЛКА ПЛЮС» (іншої, ніж визначена Законом України “Про обов’язкове страхування цивільно-правової відповідальності власників наземних транспортних засобів”)</a:t>
          </a:r>
          <a:endParaRPr lang="ru-UA" sz="1600" b="1" kern="1200" dirty="0">
            <a:latin typeface="Times New Roman" panose="02020603050405020304" pitchFamily="18" charset="0"/>
            <a:ea typeface="+mn-ea"/>
            <a:cs typeface="Times New Roman" panose="02020603050405020304" pitchFamily="18" charset="0"/>
          </a:endParaRPr>
        </a:p>
      </dsp:txBody>
      <dsp:txXfrm>
        <a:off x="789704" y="2230975"/>
        <a:ext cx="8564406" cy="1080544"/>
      </dsp:txXfrm>
    </dsp:sp>
    <dsp:sp modelId="{9BD2BF18-F0C0-47A1-970B-56803942DFA4}">
      <dsp:nvSpPr>
        <dsp:cNvPr id="0" name=""/>
        <dsp:cNvSpPr/>
      </dsp:nvSpPr>
      <dsp:spPr>
        <a:xfrm>
          <a:off x="379990" y="745263"/>
          <a:ext cx="376096" cy="3332567"/>
        </a:xfrm>
        <a:custGeom>
          <a:avLst/>
          <a:gdLst/>
          <a:ahLst/>
          <a:cxnLst/>
          <a:rect l="0" t="0" r="0" b="0"/>
          <a:pathLst>
            <a:path>
              <a:moveTo>
                <a:pt x="0" y="0"/>
              </a:moveTo>
              <a:lnTo>
                <a:pt x="0" y="3332567"/>
              </a:lnTo>
              <a:lnTo>
                <a:pt x="376096" y="333256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F24167-C6EA-44F0-B6A1-F64BC94D6109}">
      <dsp:nvSpPr>
        <dsp:cNvPr id="0" name=""/>
        <dsp:cNvSpPr/>
      </dsp:nvSpPr>
      <dsp:spPr>
        <a:xfrm>
          <a:off x="756087" y="3511345"/>
          <a:ext cx="8602409" cy="113297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just" defTabSz="889000">
            <a:lnSpc>
              <a:spcPct val="90000"/>
            </a:lnSpc>
            <a:spcBef>
              <a:spcPct val="0"/>
            </a:spcBef>
            <a:spcAft>
              <a:spcPct val="35000"/>
            </a:spcAft>
            <a:buNone/>
          </a:pPr>
          <a:r>
            <a:rPr lang="uk-UA" sz="1600" b="1"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Інформаційний документ про стандартний страховий продукт </a:t>
          </a:r>
          <a:r>
            <a:rPr lang="uk-UA" sz="1600" b="0"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rPr>
            <a:t>ЗА ПРОГРАМОЮ СТРАХУВАННЯ ВІДПОВІДАЛЬНОСТІ, ЯКА ВИНИКАЄ ВНАСЛІДОК ВИКОРИСТАННЯ НАЗЕМНОГО ТРАНСПОРТНОГО ЗАСОБУ «ДЦВ на вибір» (іншої, ніж визначена Законом України “Про обов’язкове страхування цивільно-правової відповідальності власників наземних транспортних засобів”)</a:t>
          </a:r>
          <a:endParaRPr lang="ru-RU" sz="1600" b="0" kern="1200" dirty="0">
            <a:solidFill>
              <a:prstClr val="black">
                <a:hueOff val="0"/>
                <a:satOff val="0"/>
                <a:lumOff val="0"/>
                <a:alphaOff val="0"/>
              </a:prstClr>
            </a:solidFill>
            <a:latin typeface="Times New Roman" panose="02020603050405020304" pitchFamily="18" charset="0"/>
            <a:ea typeface="+mn-ea"/>
            <a:cs typeface="Times New Roman" panose="02020603050405020304" pitchFamily="18" charset="0"/>
          </a:endParaRPr>
        </a:p>
      </dsp:txBody>
      <dsp:txXfrm>
        <a:off x="789271" y="3544529"/>
        <a:ext cx="8536041" cy="1066603"/>
      </dsp:txXfrm>
    </dsp:sp>
    <dsp:sp modelId="{00443904-4C6F-449C-8A3E-DC3A7B218135}">
      <dsp:nvSpPr>
        <dsp:cNvPr id="0" name=""/>
        <dsp:cNvSpPr/>
      </dsp:nvSpPr>
      <dsp:spPr>
        <a:xfrm>
          <a:off x="379990" y="745263"/>
          <a:ext cx="376096" cy="1016557"/>
        </a:xfrm>
        <a:custGeom>
          <a:avLst/>
          <a:gdLst/>
          <a:ahLst/>
          <a:cxnLst/>
          <a:rect l="0" t="0" r="0" b="0"/>
          <a:pathLst>
            <a:path>
              <a:moveTo>
                <a:pt x="0" y="0"/>
              </a:moveTo>
              <a:lnTo>
                <a:pt x="0" y="1016557"/>
              </a:lnTo>
              <a:lnTo>
                <a:pt x="376096" y="1016557"/>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692EA5-BD33-48C5-B436-03A94280A5DE}">
      <dsp:nvSpPr>
        <dsp:cNvPr id="0" name=""/>
        <dsp:cNvSpPr/>
      </dsp:nvSpPr>
      <dsp:spPr>
        <a:xfrm>
          <a:off x="756087" y="1495119"/>
          <a:ext cx="8604091" cy="533401"/>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ru-RU" sz="2000" b="1" kern="1200" dirty="0">
              <a:latin typeface="Times New Roman" panose="02020603050405020304" pitchFamily="18" charset="0"/>
              <a:ea typeface="+mn-ea"/>
              <a:cs typeface="Times New Roman" panose="02020603050405020304" pitchFamily="18" charset="0"/>
            </a:rPr>
            <a:t>Нормативно-</a:t>
          </a:r>
          <a:r>
            <a:rPr lang="ru-RU" sz="2000" b="1" kern="1200" dirty="0" err="1">
              <a:latin typeface="Times New Roman" panose="02020603050405020304" pitchFamily="18" charset="0"/>
              <a:ea typeface="+mn-ea"/>
              <a:cs typeface="Times New Roman" panose="02020603050405020304" pitchFamily="18" charset="0"/>
            </a:rPr>
            <a:t>правові</a:t>
          </a:r>
          <a:r>
            <a:rPr lang="ru-RU" sz="2000" b="1" kern="1200" dirty="0">
              <a:latin typeface="Times New Roman" panose="02020603050405020304" pitchFamily="18" charset="0"/>
              <a:ea typeface="+mn-ea"/>
              <a:cs typeface="Times New Roman" panose="02020603050405020304" pitchFamily="18" charset="0"/>
            </a:rPr>
            <a:t> </a:t>
          </a:r>
          <a:r>
            <a:rPr lang="ru-RU" sz="2000" b="1" kern="1200" dirty="0" err="1">
              <a:latin typeface="Times New Roman" panose="02020603050405020304" pitchFamily="18" charset="0"/>
              <a:ea typeface="+mn-ea"/>
              <a:cs typeface="Times New Roman" panose="02020603050405020304" pitchFamily="18" charset="0"/>
            </a:rPr>
            <a:t>акти</a:t>
          </a:r>
          <a:r>
            <a:rPr lang="ru-RU" sz="2000" b="1" kern="1200" dirty="0">
              <a:latin typeface="Times New Roman" panose="02020603050405020304" pitchFamily="18" charset="0"/>
              <a:ea typeface="+mn-ea"/>
              <a:cs typeface="Times New Roman" panose="02020603050405020304" pitchFamily="18" charset="0"/>
            </a:rPr>
            <a:t> </a:t>
          </a:r>
          <a:r>
            <a:rPr lang="ru-RU" sz="2000" b="1" kern="1200" dirty="0" err="1">
              <a:latin typeface="Times New Roman" panose="02020603050405020304" pitchFamily="18" charset="0"/>
              <a:ea typeface="+mn-ea"/>
              <a:cs typeface="Times New Roman" panose="02020603050405020304" pitchFamily="18" charset="0"/>
            </a:rPr>
            <a:t>Національного</a:t>
          </a:r>
          <a:r>
            <a:rPr lang="ru-RU" sz="2000" b="1" kern="1200" dirty="0">
              <a:latin typeface="Times New Roman" panose="02020603050405020304" pitchFamily="18" charset="0"/>
              <a:ea typeface="+mn-ea"/>
              <a:cs typeface="Times New Roman" panose="02020603050405020304" pitchFamily="18" charset="0"/>
            </a:rPr>
            <a:t> банку </a:t>
          </a:r>
          <a:r>
            <a:rPr lang="ru-RU" sz="2000" b="1" kern="1200" dirty="0" err="1">
              <a:latin typeface="Times New Roman" panose="02020603050405020304" pitchFamily="18" charset="0"/>
              <a:ea typeface="+mn-ea"/>
              <a:cs typeface="Times New Roman" panose="02020603050405020304" pitchFamily="18" charset="0"/>
            </a:rPr>
            <a:t>України</a:t>
          </a:r>
          <a:endParaRPr lang="ru-RU" sz="2000" b="1" kern="1200" dirty="0">
            <a:latin typeface="Times New Roman" panose="02020603050405020304" pitchFamily="18" charset="0"/>
            <a:ea typeface="+mn-ea"/>
            <a:cs typeface="Times New Roman" panose="02020603050405020304" pitchFamily="18" charset="0"/>
          </a:endParaRPr>
        </a:p>
      </dsp:txBody>
      <dsp:txXfrm>
        <a:off x="771710" y="1510742"/>
        <a:ext cx="8572845" cy="502155"/>
      </dsp:txXfrm>
    </dsp:sp>
    <dsp:sp modelId="{7DB0348C-7E1C-40E7-A7BB-64A5CAB68BB1}">
      <dsp:nvSpPr>
        <dsp:cNvPr id="0" name=""/>
        <dsp:cNvSpPr/>
      </dsp:nvSpPr>
      <dsp:spPr>
        <a:xfrm>
          <a:off x="379990" y="745263"/>
          <a:ext cx="376096" cy="4732595"/>
        </a:xfrm>
        <a:custGeom>
          <a:avLst/>
          <a:gdLst/>
          <a:ahLst/>
          <a:cxnLst/>
          <a:rect l="0" t="0" r="0" b="0"/>
          <a:pathLst>
            <a:path>
              <a:moveTo>
                <a:pt x="0" y="0"/>
              </a:moveTo>
              <a:lnTo>
                <a:pt x="0" y="4732595"/>
              </a:lnTo>
              <a:lnTo>
                <a:pt x="376096" y="4732595"/>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0F8BD1-C2BC-4773-BCE2-DF0C7F6A37F7}">
      <dsp:nvSpPr>
        <dsp:cNvPr id="0" name=""/>
        <dsp:cNvSpPr/>
      </dsp:nvSpPr>
      <dsp:spPr>
        <a:xfrm>
          <a:off x="756087" y="4788335"/>
          <a:ext cx="8617464" cy="137904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just" defTabSz="889000">
            <a:lnSpc>
              <a:spcPct val="90000"/>
            </a:lnSpc>
            <a:spcBef>
              <a:spcPct val="0"/>
            </a:spcBef>
            <a:spcAft>
              <a:spcPct val="35000"/>
            </a:spcAft>
            <a:buNone/>
          </a:pPr>
          <a:r>
            <a:rPr lang="uk-UA" sz="1800" b="1" kern="1200" dirty="0">
              <a:latin typeface="Times New Roman" panose="02020603050405020304" pitchFamily="18" charset="0"/>
              <a:ea typeface="+mn-ea"/>
              <a:cs typeface="Times New Roman" panose="02020603050405020304" pitchFamily="18" charset="0"/>
            </a:rPr>
            <a:t>Загальні умови </a:t>
          </a:r>
          <a:r>
            <a:rPr lang="uk-UA" sz="1800" b="0" kern="1200" dirty="0">
              <a:latin typeface="Times New Roman" panose="02020603050405020304" pitchFamily="18" charset="0"/>
              <a:ea typeface="+mn-ea"/>
              <a:cs typeface="Times New Roman" panose="02020603050405020304" pitchFamily="18" charset="0"/>
            </a:rPr>
            <a:t>про стандартний страховий продукт «СТРАХУВАННЯ ВІДПОВІДАЛЬНОСТІ, ЯКА ВИНИКАЄ ВНАСЛІДОК ВИКОРИСТАННЯ НАЗЕМНОГО ТРАНСПОРТНОГО ЗАСОБУ (іншої, ніж визначена Законом України “Про обов’язкове страхування цивільно-правової відповідальності власників наземних транспортних засобів”)»</a:t>
          </a:r>
          <a:endParaRPr lang="ru-UA" sz="1800" b="0" kern="1200" dirty="0">
            <a:latin typeface="Times New Roman" panose="02020603050405020304" pitchFamily="18" charset="0"/>
            <a:ea typeface="+mn-ea"/>
            <a:cs typeface="Times New Roman" panose="02020603050405020304" pitchFamily="18" charset="0"/>
          </a:endParaRPr>
        </a:p>
      </dsp:txBody>
      <dsp:txXfrm>
        <a:off x="796478" y="4828726"/>
        <a:ext cx="8536682" cy="12982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EB6AD5-C604-4477-B332-4048932148BA}">
      <dsp:nvSpPr>
        <dsp:cNvPr id="0" name=""/>
        <dsp:cNvSpPr/>
      </dsp:nvSpPr>
      <dsp:spPr>
        <a:xfrm>
          <a:off x="4255433" y="1657498"/>
          <a:ext cx="850172" cy="913935"/>
        </a:xfrm>
        <a:custGeom>
          <a:avLst/>
          <a:gdLst/>
          <a:ahLst/>
          <a:cxnLst/>
          <a:rect l="0" t="0" r="0" b="0"/>
          <a:pathLst>
            <a:path>
              <a:moveTo>
                <a:pt x="0" y="0"/>
              </a:moveTo>
              <a:lnTo>
                <a:pt x="425086" y="0"/>
              </a:lnTo>
              <a:lnTo>
                <a:pt x="425086" y="913935"/>
              </a:lnTo>
              <a:lnTo>
                <a:pt x="850172" y="913935"/>
              </a:lnTo>
            </a:path>
          </a:pathLst>
        </a:custGeom>
        <a:noFill/>
        <a:ln w="25400" cap="flat" cmpd="sng" algn="ctr">
          <a:solidFill>
            <a:srgbClr val="C00000"/>
          </a:solidFill>
          <a:prstDash val="solid"/>
        </a:ln>
        <a:effectLst/>
      </dsp:spPr>
      <dsp:style>
        <a:lnRef idx="2">
          <a:scrgbClr r="0" g="0" b="0"/>
        </a:lnRef>
        <a:fillRef idx="0">
          <a:scrgbClr r="0" g="0" b="0"/>
        </a:fillRef>
        <a:effectRef idx="0">
          <a:scrgbClr r="0" g="0" b="0"/>
        </a:effectRef>
        <a:fontRef idx="minor"/>
      </dsp:style>
    </dsp:sp>
    <dsp:sp modelId="{D3404070-D8EF-49E8-9069-9E2BDA90CD25}">
      <dsp:nvSpPr>
        <dsp:cNvPr id="0" name=""/>
        <dsp:cNvSpPr/>
      </dsp:nvSpPr>
      <dsp:spPr>
        <a:xfrm>
          <a:off x="4255433" y="743562"/>
          <a:ext cx="850172" cy="913935"/>
        </a:xfrm>
        <a:custGeom>
          <a:avLst/>
          <a:gdLst/>
          <a:ahLst/>
          <a:cxnLst/>
          <a:rect l="0" t="0" r="0" b="0"/>
          <a:pathLst>
            <a:path>
              <a:moveTo>
                <a:pt x="0" y="913935"/>
              </a:moveTo>
              <a:lnTo>
                <a:pt x="425086" y="913935"/>
              </a:lnTo>
              <a:lnTo>
                <a:pt x="425086" y="0"/>
              </a:lnTo>
              <a:lnTo>
                <a:pt x="850172" y="0"/>
              </a:lnTo>
            </a:path>
          </a:pathLst>
        </a:custGeom>
        <a:noFill/>
        <a:ln w="25400" cap="flat" cmpd="sng" algn="ctr">
          <a:solidFill>
            <a:srgbClr val="C00000"/>
          </a:solidFill>
          <a:prstDash val="solid"/>
        </a:ln>
        <a:effectLst/>
      </dsp:spPr>
      <dsp:style>
        <a:lnRef idx="2">
          <a:scrgbClr r="0" g="0" b="0"/>
        </a:lnRef>
        <a:fillRef idx="0">
          <a:scrgbClr r="0" g="0" b="0"/>
        </a:fillRef>
        <a:effectRef idx="0">
          <a:scrgbClr r="0" g="0" b="0"/>
        </a:effectRef>
        <a:fontRef idx="minor"/>
      </dsp:style>
    </dsp:sp>
    <dsp:sp modelId="{7471F772-3452-4051-BA21-07A48BFAF50C}">
      <dsp:nvSpPr>
        <dsp:cNvPr id="0" name=""/>
        <dsp:cNvSpPr/>
      </dsp:nvSpPr>
      <dsp:spPr>
        <a:xfrm>
          <a:off x="4570" y="582274"/>
          <a:ext cx="4250862" cy="2150448"/>
        </a:xfrm>
        <a:prstGeom prst="rect">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headEnd type="none" w="med" len="med"/>
          <a:tailEnd type="none" w="med" len="me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ru-RU" sz="1600" b="1" kern="1200" dirty="0">
              <a:solidFill>
                <a:schemeClr val="tx1"/>
              </a:solidFill>
            </a:rPr>
            <a:t>За </a:t>
          </a:r>
          <a:r>
            <a:rPr lang="ru-RU" sz="1600" b="1" kern="1200" dirty="0" err="1">
              <a:solidFill>
                <a:schemeClr val="tx1"/>
              </a:solidFill>
            </a:rPr>
            <a:t>даним</a:t>
          </a:r>
          <a:r>
            <a:rPr lang="ru-RU" sz="1600" b="1" kern="1200" dirty="0">
              <a:solidFill>
                <a:schemeClr val="tx1"/>
              </a:solidFill>
            </a:rPr>
            <a:t> </a:t>
          </a:r>
          <a:r>
            <a:rPr lang="ru-RU" sz="1600" b="1" kern="1200" dirty="0" err="1">
              <a:solidFill>
                <a:schemeClr val="tx1"/>
              </a:solidFill>
            </a:rPr>
            <a:t>страховим</a:t>
          </a:r>
          <a:r>
            <a:rPr lang="ru-RU" sz="1600" b="1" kern="1200" dirty="0">
              <a:solidFill>
                <a:schemeClr val="tx1"/>
              </a:solidFill>
            </a:rPr>
            <a:t> продуктом, </a:t>
          </a:r>
          <a:r>
            <a:rPr lang="ru-RU" sz="1600" b="1" kern="1200" dirty="0" err="1">
              <a:solidFill>
                <a:schemeClr val="tx1"/>
              </a:solidFill>
            </a:rPr>
            <a:t>може</a:t>
          </a:r>
          <a:r>
            <a:rPr lang="ru-RU" sz="1600" b="1" kern="1200" dirty="0">
              <a:solidFill>
                <a:schemeClr val="tx1"/>
              </a:solidFill>
            </a:rPr>
            <a:t> бути застрахована </a:t>
          </a:r>
          <a:r>
            <a:rPr lang="ru-RU" sz="1600" b="1" kern="1200" dirty="0" err="1">
              <a:solidFill>
                <a:schemeClr val="tx1"/>
              </a:solidFill>
            </a:rPr>
            <a:t>відповідальність</a:t>
          </a:r>
          <a:r>
            <a:rPr lang="ru-RU" sz="1600" b="1" kern="1200" dirty="0">
              <a:solidFill>
                <a:schemeClr val="tx1"/>
              </a:solidFill>
            </a:rPr>
            <a:t> </a:t>
          </a:r>
          <a:r>
            <a:rPr lang="ru-RU" sz="1600" b="1" kern="1200" dirty="0" err="1">
              <a:solidFill>
                <a:schemeClr val="tx1"/>
              </a:solidFill>
            </a:rPr>
            <a:t>власників</a:t>
          </a:r>
          <a:r>
            <a:rPr lang="ru-RU" sz="1600" b="1" kern="1200" dirty="0">
              <a:solidFill>
                <a:schemeClr val="tx1"/>
              </a:solidFill>
            </a:rPr>
            <a:t> </a:t>
          </a:r>
          <a:r>
            <a:rPr lang="ru-RU" sz="1600" b="1" kern="1200" dirty="0" err="1">
              <a:solidFill>
                <a:schemeClr val="tx1"/>
              </a:solidFill>
            </a:rPr>
            <a:t>наземних</a:t>
          </a:r>
          <a:r>
            <a:rPr lang="ru-RU" sz="1600" b="1" kern="1200" dirty="0">
              <a:solidFill>
                <a:schemeClr val="tx1"/>
              </a:solidFill>
            </a:rPr>
            <a:t> </a:t>
          </a:r>
          <a:r>
            <a:rPr lang="ru-RU" sz="1600" b="1" kern="1200" dirty="0" err="1">
              <a:solidFill>
                <a:schemeClr val="tx1"/>
              </a:solidFill>
            </a:rPr>
            <a:t>транспортних</a:t>
          </a:r>
          <a:r>
            <a:rPr lang="ru-RU" sz="1600" b="1" kern="1200" dirty="0">
              <a:solidFill>
                <a:schemeClr val="tx1"/>
              </a:solidFill>
            </a:rPr>
            <a:t> </a:t>
          </a:r>
          <a:r>
            <a:rPr lang="ru-RU" sz="1600" b="1" kern="1200" dirty="0" err="1">
              <a:solidFill>
                <a:schemeClr val="tx1"/>
              </a:solidFill>
            </a:rPr>
            <a:t>засобів</a:t>
          </a:r>
          <a:r>
            <a:rPr lang="ru-RU" sz="1600" b="1" kern="1200" dirty="0">
              <a:solidFill>
                <a:schemeClr val="tx1"/>
              </a:solidFill>
            </a:rPr>
            <a:t>: </a:t>
          </a:r>
          <a:endParaRPr lang="ru-UA" sz="1600" b="1" kern="1200" dirty="0">
            <a:solidFill>
              <a:schemeClr val="tx1"/>
            </a:solidFill>
          </a:endParaRPr>
        </a:p>
      </dsp:txBody>
      <dsp:txXfrm>
        <a:off x="4570" y="582274"/>
        <a:ext cx="4250862" cy="2150448"/>
      </dsp:txXfrm>
    </dsp:sp>
    <dsp:sp modelId="{D951C082-3C18-4EF2-B2C0-D854C94DC86A}">
      <dsp:nvSpPr>
        <dsp:cNvPr id="0" name=""/>
        <dsp:cNvSpPr/>
      </dsp:nvSpPr>
      <dsp:spPr>
        <a:xfrm>
          <a:off x="5105606" y="95306"/>
          <a:ext cx="4250862" cy="1296513"/>
        </a:xfrm>
        <a:prstGeom prst="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ru-RU" sz="1500" kern="1200" dirty="0"/>
            <a:t>1) </a:t>
          </a:r>
          <a:r>
            <a:rPr lang="ru-RU" sz="1500" kern="1200" dirty="0" err="1"/>
            <a:t>інших</a:t>
          </a:r>
          <a:r>
            <a:rPr lang="ru-RU" sz="1500" kern="1200" dirty="0"/>
            <a:t> (</a:t>
          </a:r>
          <a:r>
            <a:rPr lang="ru-RU" sz="1500" kern="1200" dirty="0" err="1"/>
            <a:t>уключаючи</a:t>
          </a:r>
          <a:r>
            <a:rPr lang="ru-RU" sz="1500" kern="1200" dirty="0"/>
            <a:t> </a:t>
          </a:r>
          <a:r>
            <a:rPr lang="ru-RU" sz="1500" kern="1200" dirty="0" err="1"/>
            <a:t>залізничний</a:t>
          </a:r>
          <a:r>
            <a:rPr lang="ru-RU" sz="1500" kern="1200" dirty="0"/>
            <a:t> транспорт), </a:t>
          </a:r>
          <a:r>
            <a:rPr lang="ru-RU" sz="1500" kern="1200" dirty="0" err="1"/>
            <a:t>ніж</a:t>
          </a:r>
          <a:r>
            <a:rPr lang="ru-RU" sz="1500" kern="1200" dirty="0"/>
            <a:t> </a:t>
          </a:r>
          <a:r>
            <a:rPr lang="ru-RU" sz="1500" kern="1200" dirty="0" err="1"/>
            <a:t>визначені</a:t>
          </a:r>
          <a:r>
            <a:rPr lang="ru-RU" sz="1500" kern="1200" dirty="0"/>
            <a:t> </a:t>
          </a:r>
          <a:r>
            <a:rPr lang="ru-RU" sz="1500" kern="1200" dirty="0" err="1"/>
            <a:t>законодавством</a:t>
          </a:r>
          <a:r>
            <a:rPr lang="ru-RU" sz="1500" kern="1200" dirty="0"/>
            <a:t> у </a:t>
          </a:r>
          <a:r>
            <a:rPr lang="ru-RU" sz="1500" kern="1200" dirty="0" err="1"/>
            <a:t>сфері</a:t>
          </a:r>
          <a:r>
            <a:rPr lang="ru-RU" sz="1500" kern="1200" dirty="0"/>
            <a:t> </a:t>
          </a:r>
          <a:r>
            <a:rPr lang="ru-RU" sz="1500" kern="1200" dirty="0" err="1"/>
            <a:t>обов’язкового</a:t>
          </a:r>
          <a:r>
            <a:rPr lang="ru-RU" sz="1500" kern="1200" dirty="0"/>
            <a:t> </a:t>
          </a:r>
          <a:r>
            <a:rPr lang="ru-RU" sz="1500" kern="1200" dirty="0" err="1"/>
            <a:t>страхування</a:t>
          </a:r>
          <a:r>
            <a:rPr lang="ru-RU" sz="1500" kern="1200" dirty="0"/>
            <a:t> </a:t>
          </a:r>
          <a:r>
            <a:rPr lang="ru-RU" sz="1500" kern="1200" dirty="0" err="1"/>
            <a:t>цивільно-правової</a:t>
          </a:r>
          <a:r>
            <a:rPr lang="ru-RU" sz="1500" kern="1200" dirty="0"/>
            <a:t> </a:t>
          </a:r>
          <a:r>
            <a:rPr lang="ru-RU" sz="1500" kern="1200" dirty="0" err="1"/>
            <a:t>відповідальності</a:t>
          </a:r>
          <a:r>
            <a:rPr lang="ru-RU" sz="1500" kern="1200" dirty="0"/>
            <a:t> </a:t>
          </a:r>
          <a:r>
            <a:rPr lang="ru-RU" sz="1500" kern="1200" dirty="0" err="1"/>
            <a:t>власників</a:t>
          </a:r>
          <a:r>
            <a:rPr lang="ru-RU" sz="1500" kern="1200" dirty="0"/>
            <a:t> </a:t>
          </a:r>
          <a:r>
            <a:rPr lang="ru-RU" sz="1500" kern="1200" dirty="0" err="1"/>
            <a:t>наземних</a:t>
          </a:r>
          <a:r>
            <a:rPr lang="ru-RU" sz="1500" kern="1200" dirty="0"/>
            <a:t> </a:t>
          </a:r>
          <a:r>
            <a:rPr lang="ru-RU" sz="1500" kern="1200" dirty="0" err="1"/>
            <a:t>транспортних</a:t>
          </a:r>
          <a:r>
            <a:rPr lang="ru-RU" sz="1500" kern="1200" dirty="0"/>
            <a:t> </a:t>
          </a:r>
          <a:r>
            <a:rPr lang="ru-RU" sz="1500" kern="1200" dirty="0" err="1"/>
            <a:t>засобів</a:t>
          </a:r>
          <a:r>
            <a:rPr lang="ru-RU" sz="1500" kern="1200" dirty="0"/>
            <a:t>; </a:t>
          </a:r>
          <a:endParaRPr lang="ru-UA" sz="1500" kern="1200" dirty="0"/>
        </a:p>
      </dsp:txBody>
      <dsp:txXfrm>
        <a:off x="5105606" y="95306"/>
        <a:ext cx="4250862" cy="1296513"/>
      </dsp:txXfrm>
    </dsp:sp>
    <dsp:sp modelId="{9986604C-E814-4F76-A6B1-ED7B6D8DED88}">
      <dsp:nvSpPr>
        <dsp:cNvPr id="0" name=""/>
        <dsp:cNvSpPr/>
      </dsp:nvSpPr>
      <dsp:spPr>
        <a:xfrm>
          <a:off x="5105606" y="1923177"/>
          <a:ext cx="4250862" cy="1296513"/>
        </a:xfrm>
        <a:prstGeom prst="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ru-RU" sz="1500" kern="1200" dirty="0"/>
            <a:t>2) </a:t>
          </a:r>
          <a:r>
            <a:rPr lang="ru-RU" sz="1500" kern="1200" dirty="0" err="1"/>
            <a:t>які</a:t>
          </a:r>
          <a:r>
            <a:rPr lang="ru-RU" sz="1500" kern="1200" dirty="0"/>
            <a:t> </a:t>
          </a:r>
          <a:r>
            <a:rPr lang="ru-RU" sz="1500" kern="1200" dirty="0" err="1"/>
            <a:t>визначені</a:t>
          </a:r>
          <a:r>
            <a:rPr lang="ru-RU" sz="1500" kern="1200" dirty="0"/>
            <a:t> </a:t>
          </a:r>
          <a:r>
            <a:rPr lang="ru-RU" sz="1500" kern="1200" dirty="0" err="1"/>
            <a:t>законодавством</a:t>
          </a:r>
          <a:r>
            <a:rPr lang="ru-RU" sz="1500" kern="1200" dirty="0"/>
            <a:t> у </a:t>
          </a:r>
          <a:r>
            <a:rPr lang="ru-RU" sz="1500" kern="1200" dirty="0" err="1"/>
            <a:t>сфері</a:t>
          </a:r>
          <a:r>
            <a:rPr lang="ru-RU" sz="1500" kern="1200" dirty="0"/>
            <a:t> </a:t>
          </a:r>
          <a:r>
            <a:rPr lang="ru-RU" sz="1500" kern="1200" dirty="0" err="1"/>
            <a:t>обов’язкового</a:t>
          </a:r>
          <a:r>
            <a:rPr lang="ru-RU" sz="1500" kern="1200" dirty="0"/>
            <a:t> </a:t>
          </a:r>
          <a:r>
            <a:rPr lang="ru-RU" sz="1500" kern="1200" dirty="0" err="1"/>
            <a:t>страхування</a:t>
          </a:r>
          <a:r>
            <a:rPr lang="ru-RU" sz="1500" kern="1200" dirty="0"/>
            <a:t> </a:t>
          </a:r>
          <a:r>
            <a:rPr lang="ru-RU" sz="1500" kern="1200" dirty="0" err="1"/>
            <a:t>цивільно-правової</a:t>
          </a:r>
          <a:r>
            <a:rPr lang="ru-RU" sz="1500" kern="1200" dirty="0"/>
            <a:t> </a:t>
          </a:r>
          <a:r>
            <a:rPr lang="ru-RU" sz="1500" kern="1200" dirty="0" err="1"/>
            <a:t>відповідальності</a:t>
          </a:r>
          <a:r>
            <a:rPr lang="ru-RU" sz="1500" kern="1200" dirty="0"/>
            <a:t> </a:t>
          </a:r>
          <a:r>
            <a:rPr lang="ru-RU" sz="1500" kern="1200" dirty="0" err="1"/>
            <a:t>власників</a:t>
          </a:r>
          <a:r>
            <a:rPr lang="ru-RU" sz="1500" kern="1200" dirty="0"/>
            <a:t> </a:t>
          </a:r>
          <a:r>
            <a:rPr lang="ru-RU" sz="1500" kern="1200" dirty="0" err="1"/>
            <a:t>наземних</a:t>
          </a:r>
          <a:r>
            <a:rPr lang="ru-RU" sz="1500" kern="1200" dirty="0"/>
            <a:t> </a:t>
          </a:r>
          <a:r>
            <a:rPr lang="ru-RU" sz="1500" kern="1200" dirty="0" err="1"/>
            <a:t>транспортних</a:t>
          </a:r>
          <a:r>
            <a:rPr lang="ru-RU" sz="1500" kern="1200" dirty="0"/>
            <a:t> </a:t>
          </a:r>
          <a:r>
            <a:rPr lang="ru-RU" sz="1500" kern="1200" dirty="0" err="1"/>
            <a:t>засобів</a:t>
          </a:r>
          <a:r>
            <a:rPr lang="ru-RU" sz="1500" kern="1200" dirty="0"/>
            <a:t> за </a:t>
          </a:r>
          <a:r>
            <a:rPr lang="ru-RU" sz="1500" kern="1200" dirty="0" err="1"/>
            <a:t>умови</a:t>
          </a:r>
          <a:r>
            <a:rPr lang="ru-RU" sz="1500" kern="1200" dirty="0"/>
            <a:t>, </a:t>
          </a:r>
          <a:r>
            <a:rPr lang="ru-RU" sz="1500" kern="1200" dirty="0" err="1"/>
            <a:t>що</a:t>
          </a:r>
          <a:r>
            <a:rPr lang="ru-RU" sz="1500" kern="1200" dirty="0"/>
            <a:t> </a:t>
          </a:r>
          <a:r>
            <a:rPr lang="ru-RU" sz="1500" kern="1200" dirty="0" err="1"/>
            <a:t>страхове</a:t>
          </a:r>
          <a:r>
            <a:rPr lang="ru-RU" sz="1500" kern="1200" dirty="0"/>
            <a:t> </a:t>
          </a:r>
          <a:r>
            <a:rPr lang="ru-RU" sz="1500" kern="1200" dirty="0" err="1"/>
            <a:t>покриття</a:t>
          </a:r>
          <a:r>
            <a:rPr lang="ru-RU" sz="1500" kern="1200" dirty="0"/>
            <a:t> за договором </a:t>
          </a:r>
          <a:r>
            <a:rPr lang="ru-RU" sz="1500" kern="1200" dirty="0" err="1"/>
            <a:t>страхування</a:t>
          </a:r>
          <a:r>
            <a:rPr lang="ru-RU" sz="1500" kern="1200" dirty="0"/>
            <a:t> </a:t>
          </a:r>
          <a:r>
            <a:rPr lang="ru-RU" sz="1500" kern="1200" dirty="0" err="1"/>
            <a:t>інше</a:t>
          </a:r>
          <a:r>
            <a:rPr lang="ru-RU" sz="1500" kern="1200" dirty="0"/>
            <a:t>, </a:t>
          </a:r>
          <a:r>
            <a:rPr lang="ru-RU" sz="1500" kern="1200" dirty="0" err="1"/>
            <a:t>ніж</a:t>
          </a:r>
          <a:r>
            <a:rPr lang="ru-RU" sz="1500" kern="1200" dirty="0"/>
            <a:t> </a:t>
          </a:r>
          <a:r>
            <a:rPr lang="ru-RU" sz="1500" kern="1200" dirty="0" err="1"/>
            <a:t>визначено</a:t>
          </a:r>
          <a:r>
            <a:rPr lang="ru-RU" sz="1500" kern="1200" dirty="0"/>
            <a:t> таким </a:t>
          </a:r>
          <a:r>
            <a:rPr lang="ru-RU" sz="1500" kern="1200" dirty="0" err="1"/>
            <a:t>законодавством</a:t>
          </a:r>
          <a:r>
            <a:rPr lang="ru-RU" sz="1500" kern="1200" dirty="0"/>
            <a:t>. </a:t>
          </a:r>
          <a:endParaRPr lang="ru-UA" sz="1500" kern="1200" dirty="0"/>
        </a:p>
      </dsp:txBody>
      <dsp:txXfrm>
        <a:off x="5105606" y="1923177"/>
        <a:ext cx="4250862" cy="12965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49B37A-139C-462B-A1BB-47E8ADBE3CED}">
      <dsp:nvSpPr>
        <dsp:cNvPr id="0" name=""/>
        <dsp:cNvSpPr/>
      </dsp:nvSpPr>
      <dsp:spPr>
        <a:xfrm>
          <a:off x="7598" y="150210"/>
          <a:ext cx="1923843" cy="2079994"/>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Wingdings" pitchFamily="2" charset="2"/>
            <a:buNone/>
          </a:pPr>
          <a:r>
            <a:rPr lang="uk-UA" sz="2400" b="1" i="0" u="none" kern="1200" dirty="0">
              <a:solidFill>
                <a:prstClr val="white"/>
              </a:solidFill>
              <a:latin typeface="Times New Roman" panose="02020603050405020304" pitchFamily="18" charset="0"/>
              <a:ea typeface="+mn-ea"/>
              <a:cs typeface="Times New Roman" panose="02020603050405020304" pitchFamily="18" charset="0"/>
            </a:rPr>
            <a:t>Переваги</a:t>
          </a:r>
          <a:endParaRPr lang="ru-UA" sz="2400" b="1" i="0" u="none" kern="1200" dirty="0">
            <a:solidFill>
              <a:prstClr val="white"/>
            </a:solidFill>
            <a:latin typeface="Times New Roman" panose="02020603050405020304" pitchFamily="18" charset="0"/>
            <a:ea typeface="+mn-ea"/>
            <a:cs typeface="Times New Roman" panose="02020603050405020304" pitchFamily="18" charset="0"/>
          </a:endParaRPr>
        </a:p>
      </dsp:txBody>
      <dsp:txXfrm>
        <a:off x="63945" y="206557"/>
        <a:ext cx="1811149" cy="1967300"/>
      </dsp:txXfrm>
    </dsp:sp>
    <dsp:sp modelId="{53D90A96-8802-4B8F-A469-C0CB9A274206}">
      <dsp:nvSpPr>
        <dsp:cNvPr id="0" name=""/>
        <dsp:cNvSpPr/>
      </dsp:nvSpPr>
      <dsp:spPr>
        <a:xfrm>
          <a:off x="2182625" y="878739"/>
          <a:ext cx="532510" cy="622936"/>
        </a:xfrm>
        <a:prstGeom prst="rightArrow">
          <a:avLst>
            <a:gd name="adj1" fmla="val 60000"/>
            <a:gd name="adj2" fmla="val 50000"/>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ru-UA" sz="2600" kern="1200"/>
        </a:p>
      </dsp:txBody>
      <dsp:txXfrm>
        <a:off x="2182625" y="1003326"/>
        <a:ext cx="372757" cy="373762"/>
      </dsp:txXfrm>
    </dsp:sp>
    <dsp:sp modelId="{F2B36E1D-BE7B-45C3-BC46-A56AF9F27AC7}">
      <dsp:nvSpPr>
        <dsp:cNvPr id="0" name=""/>
        <dsp:cNvSpPr/>
      </dsp:nvSpPr>
      <dsp:spPr>
        <a:xfrm>
          <a:off x="2936177" y="150210"/>
          <a:ext cx="2062522" cy="2079994"/>
        </a:xfrm>
        <a:prstGeom prst="roundRect">
          <a:avLst>
            <a:gd name="adj" fmla="val 10000"/>
          </a:avLst>
        </a:prstGeom>
        <a:solidFill>
          <a:srgbClr val="BD615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Wingdings" pitchFamily="2" charset="2"/>
            <a:buNone/>
          </a:pPr>
          <a:r>
            <a:rPr lang="uk-UA" sz="2400" b="1" i="0" u="none" kern="1200" dirty="0">
              <a:latin typeface="Times New Roman" panose="02020603050405020304" pitchFamily="18" charset="0"/>
              <a:cs typeface="Times New Roman" panose="02020603050405020304" pitchFamily="18" charset="0"/>
            </a:rPr>
            <a:t>Додатковий страховий захист</a:t>
          </a:r>
          <a:r>
            <a:rPr lang="uk-UA" sz="2400" i="0" u="none" kern="1200" dirty="0">
              <a:latin typeface="Times New Roman" panose="02020603050405020304" pitchFamily="18" charset="0"/>
              <a:cs typeface="Times New Roman" panose="02020603050405020304" pitchFamily="18" charset="0"/>
            </a:rPr>
            <a:t> </a:t>
          </a:r>
          <a:endParaRPr lang="ru-UA" sz="2400" i="0" u="none" kern="1200" dirty="0">
            <a:latin typeface="Times New Roman" panose="02020603050405020304" pitchFamily="18" charset="0"/>
            <a:cs typeface="Times New Roman" panose="02020603050405020304" pitchFamily="18" charset="0"/>
          </a:endParaRPr>
        </a:p>
      </dsp:txBody>
      <dsp:txXfrm>
        <a:off x="2996586" y="210619"/>
        <a:ext cx="1941704" cy="1959176"/>
      </dsp:txXfrm>
    </dsp:sp>
    <dsp:sp modelId="{2B164114-961A-456A-9140-E8D8A1B653CD}">
      <dsp:nvSpPr>
        <dsp:cNvPr id="0" name=""/>
        <dsp:cNvSpPr/>
      </dsp:nvSpPr>
      <dsp:spPr>
        <a:xfrm>
          <a:off x="5249883" y="878739"/>
          <a:ext cx="532510" cy="622936"/>
        </a:xfrm>
        <a:prstGeom prst="rightArrow">
          <a:avLst>
            <a:gd name="adj1" fmla="val 60000"/>
            <a:gd name="adj2" fmla="val 50000"/>
          </a:avLst>
        </a:prstGeom>
        <a:solidFill>
          <a:srgbClr val="CF929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ru-UA" sz="2600" kern="1200"/>
        </a:p>
      </dsp:txBody>
      <dsp:txXfrm>
        <a:off x="5249883" y="1003326"/>
        <a:ext cx="372757" cy="373762"/>
      </dsp:txXfrm>
    </dsp:sp>
    <dsp:sp modelId="{7BFF0033-093E-4957-BC56-9BB86CB9E47B}">
      <dsp:nvSpPr>
        <dsp:cNvPr id="0" name=""/>
        <dsp:cNvSpPr/>
      </dsp:nvSpPr>
      <dsp:spPr>
        <a:xfrm>
          <a:off x="6003435" y="150210"/>
          <a:ext cx="3524664" cy="2079994"/>
        </a:xfrm>
        <a:prstGeom prst="roundRect">
          <a:avLst>
            <a:gd name="adj" fmla="val 10000"/>
          </a:avLst>
        </a:prstGeom>
        <a:solidFill>
          <a:srgbClr val="CC8C8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a:lnSpc>
              <a:spcPct val="90000"/>
            </a:lnSpc>
            <a:spcBef>
              <a:spcPct val="0"/>
            </a:spcBef>
            <a:spcAft>
              <a:spcPct val="35000"/>
            </a:spcAft>
            <a:buFont typeface="Wingdings" pitchFamily="2" charset="2"/>
            <a:buNone/>
          </a:pPr>
          <a:r>
            <a:rPr lang="uk-UA" sz="1400" i="0" u="none" kern="1200" dirty="0">
              <a:latin typeface="Times New Roman" panose="02020603050405020304" pitchFamily="18" charset="0"/>
              <a:cs typeface="Times New Roman" panose="02020603050405020304" pitchFamily="18" charset="0"/>
            </a:rPr>
            <a:t>Поліс ОСЦПВВНТЗ має стандартні ліміти відповідальності. На сьогоднішній день дані ліміти </a:t>
          </a:r>
          <a:r>
            <a:rPr lang="uk-UA" sz="1400" b="1" i="0" u="none" kern="1200" dirty="0">
              <a:latin typeface="Times New Roman" panose="02020603050405020304" pitchFamily="18" charset="0"/>
              <a:cs typeface="Times New Roman" panose="02020603050405020304" pitchFamily="18" charset="0"/>
            </a:rPr>
            <a:t>не завжди можуть покрити всі збитки завдані Третій особі при ДТП </a:t>
          </a:r>
          <a:r>
            <a:rPr lang="uk-UA" sz="1400" i="0" u="none" kern="1200" dirty="0">
              <a:latin typeface="Times New Roman" panose="02020603050405020304" pitchFamily="18" charset="0"/>
              <a:cs typeface="Times New Roman" panose="02020603050405020304" pitchFamily="18" charset="0"/>
            </a:rPr>
            <a:t>(так як вартість відновлювального ремонту ТЗ збільшилась </a:t>
          </a:r>
          <a:r>
            <a:rPr lang="uk-UA" sz="1400" i="0" u="none" kern="1200" dirty="0" err="1">
              <a:latin typeface="Times New Roman" panose="02020603050405020304" pitchFamily="18" charset="0"/>
              <a:cs typeface="Times New Roman" panose="02020603050405020304" pitchFamily="18" charset="0"/>
            </a:rPr>
            <a:t>пропорційно</a:t>
          </a:r>
          <a:r>
            <a:rPr lang="uk-UA" sz="1400" i="0" u="none" kern="1200" dirty="0">
              <a:latin typeface="Times New Roman" panose="02020603050405020304" pitchFamily="18" charset="0"/>
              <a:cs typeface="Times New Roman" panose="02020603050405020304" pitchFamily="18" charset="0"/>
            </a:rPr>
            <a:t> збільшенню курсу валют, вартості робіт, вартості деталей і </a:t>
          </a:r>
          <a:r>
            <a:rPr lang="uk-UA" sz="1400" i="0" u="none" kern="1200" dirty="0" err="1">
              <a:latin typeface="Times New Roman" panose="02020603050405020304" pitchFamily="18" charset="0"/>
              <a:cs typeface="Times New Roman" panose="02020603050405020304" pitchFamily="18" charset="0"/>
            </a:rPr>
            <a:t>т.д</a:t>
          </a:r>
          <a:r>
            <a:rPr lang="uk-UA" sz="1400" i="0" u="none" kern="1200" dirty="0">
              <a:latin typeface="Times New Roman" panose="02020603050405020304" pitchFamily="18" charset="0"/>
              <a:cs typeface="Times New Roman" panose="02020603050405020304" pitchFamily="18" charset="0"/>
            </a:rPr>
            <a:t>.). </a:t>
          </a:r>
          <a:r>
            <a:rPr lang="uk-UA" sz="1400" b="1" i="0" u="none" kern="1200" dirty="0">
              <a:latin typeface="Times New Roman" panose="02020603050405020304" pitchFamily="18" charset="0"/>
              <a:cs typeface="Times New Roman" panose="02020603050405020304" pitchFamily="18" charset="0"/>
            </a:rPr>
            <a:t>Додатковий страховий захист </a:t>
          </a:r>
          <a:r>
            <a:rPr lang="uk-UA" sz="1400" i="0" u="none" kern="1200" dirty="0">
              <a:latin typeface="Times New Roman" panose="02020603050405020304" pitchFamily="18" charset="0"/>
              <a:cs typeface="Times New Roman" panose="02020603050405020304" pitchFamily="18" charset="0"/>
            </a:rPr>
            <a:t>дає можливість повного захисту та подальшого спокою Страхувальника.</a:t>
          </a:r>
          <a:endParaRPr lang="ru-UA" sz="1400" i="0" u="none" kern="1200" dirty="0">
            <a:latin typeface="Times New Roman" panose="02020603050405020304" pitchFamily="18" charset="0"/>
            <a:cs typeface="Times New Roman" panose="02020603050405020304" pitchFamily="18" charset="0"/>
          </a:endParaRPr>
        </a:p>
      </dsp:txBody>
      <dsp:txXfrm>
        <a:off x="6064356" y="211131"/>
        <a:ext cx="3402822" cy="195815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2108" cy="494423"/>
          </a:xfrm>
          <a:prstGeom prst="rect">
            <a:avLst/>
          </a:prstGeom>
        </p:spPr>
        <p:txBody>
          <a:bodyPr vert="horz" lIns="90882" tIns="45441" rIns="90882" bIns="45441" rtlCol="0"/>
          <a:lstStyle>
            <a:lvl1pPr algn="l">
              <a:defRPr sz="1200"/>
            </a:lvl1pPr>
          </a:lstStyle>
          <a:p>
            <a:endParaRPr lang="ru-RU"/>
          </a:p>
        </p:txBody>
      </p:sp>
      <p:sp>
        <p:nvSpPr>
          <p:cNvPr id="3" name="Дата 2"/>
          <p:cNvSpPr>
            <a:spLocks noGrp="1"/>
          </p:cNvSpPr>
          <p:nvPr>
            <p:ph type="dt" idx="1"/>
          </p:nvPr>
        </p:nvSpPr>
        <p:spPr>
          <a:xfrm>
            <a:off x="3818431" y="0"/>
            <a:ext cx="2922108" cy="494423"/>
          </a:xfrm>
          <a:prstGeom prst="rect">
            <a:avLst/>
          </a:prstGeom>
        </p:spPr>
        <p:txBody>
          <a:bodyPr vert="horz" lIns="90882" tIns="45441" rIns="90882" bIns="45441" rtlCol="0"/>
          <a:lstStyle>
            <a:lvl1pPr algn="r">
              <a:defRPr sz="1200"/>
            </a:lvl1pPr>
          </a:lstStyle>
          <a:p>
            <a:fld id="{D62B2679-C529-4B63-94C6-E372AC01C8C2}" type="datetimeFigureOut">
              <a:rPr lang="ru-RU" smtClean="0"/>
              <a:pPr/>
              <a:t>23.09.2025</a:t>
            </a:fld>
            <a:endParaRPr lang="ru-RU"/>
          </a:p>
        </p:txBody>
      </p:sp>
      <p:sp>
        <p:nvSpPr>
          <p:cNvPr id="4" name="Образ слайда 3"/>
          <p:cNvSpPr>
            <a:spLocks noGrp="1" noRot="1" noChangeAspect="1"/>
          </p:cNvSpPr>
          <p:nvPr>
            <p:ph type="sldImg" idx="2"/>
          </p:nvPr>
        </p:nvSpPr>
        <p:spPr>
          <a:xfrm>
            <a:off x="698500" y="741363"/>
            <a:ext cx="5345113" cy="3702050"/>
          </a:xfrm>
          <a:prstGeom prst="rect">
            <a:avLst/>
          </a:prstGeom>
          <a:noFill/>
          <a:ln w="12700">
            <a:solidFill>
              <a:prstClr val="black"/>
            </a:solidFill>
          </a:ln>
        </p:spPr>
        <p:txBody>
          <a:bodyPr vert="horz" lIns="90882" tIns="45441" rIns="90882" bIns="45441" rtlCol="0" anchor="ctr"/>
          <a:lstStyle/>
          <a:p>
            <a:endParaRPr lang="ru-RU"/>
          </a:p>
        </p:txBody>
      </p:sp>
      <p:sp>
        <p:nvSpPr>
          <p:cNvPr id="5" name="Заметки 4"/>
          <p:cNvSpPr>
            <a:spLocks noGrp="1"/>
          </p:cNvSpPr>
          <p:nvPr>
            <p:ph type="body" sz="quarter" idx="3"/>
          </p:nvPr>
        </p:nvSpPr>
        <p:spPr>
          <a:xfrm>
            <a:off x="674212" y="4689910"/>
            <a:ext cx="5393690" cy="4441909"/>
          </a:xfrm>
          <a:prstGeom prst="rect">
            <a:avLst/>
          </a:prstGeom>
        </p:spPr>
        <p:txBody>
          <a:bodyPr vert="horz" lIns="90882" tIns="45441" rIns="90882" bIns="45441"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376661"/>
            <a:ext cx="2922108" cy="494423"/>
          </a:xfrm>
          <a:prstGeom prst="rect">
            <a:avLst/>
          </a:prstGeom>
        </p:spPr>
        <p:txBody>
          <a:bodyPr vert="horz" lIns="90882" tIns="45441" rIns="90882" bIns="45441" rtlCol="0" anchor="b"/>
          <a:lstStyle>
            <a:lvl1pPr algn="l">
              <a:defRPr sz="1200"/>
            </a:lvl1pPr>
          </a:lstStyle>
          <a:p>
            <a:endParaRPr lang="ru-RU"/>
          </a:p>
        </p:txBody>
      </p:sp>
      <p:sp>
        <p:nvSpPr>
          <p:cNvPr id="7" name="Номер слайда 6"/>
          <p:cNvSpPr>
            <a:spLocks noGrp="1"/>
          </p:cNvSpPr>
          <p:nvPr>
            <p:ph type="sldNum" sz="quarter" idx="5"/>
          </p:nvPr>
        </p:nvSpPr>
        <p:spPr>
          <a:xfrm>
            <a:off x="3818431" y="9376661"/>
            <a:ext cx="2922108" cy="494423"/>
          </a:xfrm>
          <a:prstGeom prst="rect">
            <a:avLst/>
          </a:prstGeom>
        </p:spPr>
        <p:txBody>
          <a:bodyPr vert="horz" lIns="90882" tIns="45441" rIns="90882" bIns="45441" rtlCol="0" anchor="b"/>
          <a:lstStyle>
            <a:lvl1pPr algn="r">
              <a:defRPr sz="1200"/>
            </a:lvl1pPr>
          </a:lstStyle>
          <a:p>
            <a:fld id="{FAAF97A9-2CA3-4910-B660-4A82F0F2EBC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668BDA7-7B8E-4B0C-8469-338A537B6DE9}" type="datetime1">
              <a:rPr lang="ru-RU" smtClean="0"/>
              <a:pPr/>
              <a:t>23.09.2025</a:t>
            </a:fld>
            <a:endParaRPr lang="ru-RU"/>
          </a:p>
        </p:txBody>
      </p:sp>
      <p:sp>
        <p:nvSpPr>
          <p:cNvPr id="5" name="Нижний колонтитул 4"/>
          <p:cNvSpPr>
            <a:spLocks noGrp="1"/>
          </p:cNvSpPr>
          <p:nvPr>
            <p:ph type="ftr" sz="quarter" idx="11"/>
          </p:nvPr>
        </p:nvSpPr>
        <p:spPr/>
        <p:txBody>
          <a:bodyPr/>
          <a:lstStyle/>
          <a:p>
            <a:r>
              <a:rPr lang="en-US"/>
              <a:t>    0 800 700 123      www.bbs.ua</a:t>
            </a:r>
            <a:endParaRPr lang="ru-RU"/>
          </a:p>
        </p:txBody>
      </p:sp>
      <p:sp>
        <p:nvSpPr>
          <p:cNvPr id="6" name="Номер слайда 5"/>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D53C3EE-C7D0-430B-BD89-B2BAB689889B}" type="datetime1">
              <a:rPr lang="ru-RU" smtClean="0"/>
              <a:pPr/>
              <a:t>23.09.2025</a:t>
            </a:fld>
            <a:endParaRPr lang="ru-RU"/>
          </a:p>
        </p:txBody>
      </p:sp>
      <p:sp>
        <p:nvSpPr>
          <p:cNvPr id="5" name="Нижний колонтитул 4"/>
          <p:cNvSpPr>
            <a:spLocks noGrp="1"/>
          </p:cNvSpPr>
          <p:nvPr>
            <p:ph type="ftr" sz="quarter" idx="11"/>
          </p:nvPr>
        </p:nvSpPr>
        <p:spPr/>
        <p:txBody>
          <a:bodyPr/>
          <a:lstStyle/>
          <a:p>
            <a:r>
              <a:rPr lang="en-US"/>
              <a:t>    0 800 700 123      www.bbs.ua</a:t>
            </a:r>
            <a:endParaRPr lang="ru-RU"/>
          </a:p>
        </p:txBody>
      </p:sp>
      <p:sp>
        <p:nvSpPr>
          <p:cNvPr id="6" name="Номер слайда 5"/>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39"/>
            <a:ext cx="222885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95300" y="274639"/>
            <a:ext cx="652145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0CABCB7-EF11-4A93-A416-A3D90FABD38A}" type="datetime1">
              <a:rPr lang="ru-RU" smtClean="0"/>
              <a:pPr/>
              <a:t>23.09.2025</a:t>
            </a:fld>
            <a:endParaRPr lang="ru-RU"/>
          </a:p>
        </p:txBody>
      </p:sp>
      <p:sp>
        <p:nvSpPr>
          <p:cNvPr id="5" name="Нижний колонтитул 4"/>
          <p:cNvSpPr>
            <a:spLocks noGrp="1"/>
          </p:cNvSpPr>
          <p:nvPr>
            <p:ph type="ftr" sz="quarter" idx="11"/>
          </p:nvPr>
        </p:nvSpPr>
        <p:spPr/>
        <p:txBody>
          <a:bodyPr/>
          <a:lstStyle/>
          <a:p>
            <a:r>
              <a:rPr lang="en-US"/>
              <a:t>    0 800 700 123      www.bbs.ua</a:t>
            </a:r>
            <a:endParaRPr lang="ru-RU"/>
          </a:p>
        </p:txBody>
      </p:sp>
      <p:sp>
        <p:nvSpPr>
          <p:cNvPr id="6" name="Номер слайда 5"/>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76D6A7C-00AC-46DC-B0FB-6627C7B7179D}" type="datetime1">
              <a:rPr lang="ru-RU" smtClean="0"/>
              <a:pPr/>
              <a:t>23.09.2025</a:t>
            </a:fld>
            <a:endParaRPr lang="ru-RU"/>
          </a:p>
        </p:txBody>
      </p:sp>
      <p:sp>
        <p:nvSpPr>
          <p:cNvPr id="5" name="Нижний колонтитул 4"/>
          <p:cNvSpPr>
            <a:spLocks noGrp="1"/>
          </p:cNvSpPr>
          <p:nvPr>
            <p:ph type="ftr" sz="quarter" idx="11"/>
          </p:nvPr>
        </p:nvSpPr>
        <p:spPr/>
        <p:txBody>
          <a:bodyPr/>
          <a:lstStyle/>
          <a:p>
            <a:r>
              <a:rPr lang="en-US"/>
              <a:t>    0 800 700 123      www.bbs.ua</a:t>
            </a:r>
            <a:endParaRPr lang="ru-RU"/>
          </a:p>
        </p:txBody>
      </p:sp>
      <p:sp>
        <p:nvSpPr>
          <p:cNvPr id="6" name="Номер слайда 5"/>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79385F8-7230-4A00-9267-29AC159909DA}" type="datetime1">
              <a:rPr lang="ru-RU" smtClean="0"/>
              <a:pPr/>
              <a:t>23.09.2025</a:t>
            </a:fld>
            <a:endParaRPr lang="ru-RU"/>
          </a:p>
        </p:txBody>
      </p:sp>
      <p:sp>
        <p:nvSpPr>
          <p:cNvPr id="5" name="Нижний колонтитул 4"/>
          <p:cNvSpPr>
            <a:spLocks noGrp="1"/>
          </p:cNvSpPr>
          <p:nvPr>
            <p:ph type="ftr" sz="quarter" idx="11"/>
          </p:nvPr>
        </p:nvSpPr>
        <p:spPr/>
        <p:txBody>
          <a:bodyPr/>
          <a:lstStyle/>
          <a:p>
            <a:r>
              <a:rPr lang="en-US"/>
              <a:t>    0 800 700 123      www.bbs.ua</a:t>
            </a:r>
            <a:endParaRPr lang="ru-RU"/>
          </a:p>
        </p:txBody>
      </p:sp>
      <p:sp>
        <p:nvSpPr>
          <p:cNvPr id="6" name="Номер слайда 5"/>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EDC6E7B-0651-4E57-A903-EEEF218C453D}" type="datetime1">
              <a:rPr lang="ru-RU" smtClean="0"/>
              <a:pPr/>
              <a:t>23.09.2025</a:t>
            </a:fld>
            <a:endParaRPr lang="ru-RU"/>
          </a:p>
        </p:txBody>
      </p:sp>
      <p:sp>
        <p:nvSpPr>
          <p:cNvPr id="6" name="Нижний колонтитул 5"/>
          <p:cNvSpPr>
            <a:spLocks noGrp="1"/>
          </p:cNvSpPr>
          <p:nvPr>
            <p:ph type="ftr" sz="quarter" idx="11"/>
          </p:nvPr>
        </p:nvSpPr>
        <p:spPr/>
        <p:txBody>
          <a:bodyPr/>
          <a:lstStyle/>
          <a:p>
            <a:r>
              <a:rPr lang="en-US"/>
              <a:t>    0 800 700 123      www.bbs.ua</a:t>
            </a:r>
            <a:endParaRPr lang="ru-RU"/>
          </a:p>
        </p:txBody>
      </p:sp>
      <p:sp>
        <p:nvSpPr>
          <p:cNvPr id="7" name="Номер слайда 6"/>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15B8AD00-B0C5-4F1C-A077-43783575177A}" type="datetime1">
              <a:rPr lang="ru-RU" smtClean="0"/>
              <a:pPr/>
              <a:t>23.09.2025</a:t>
            </a:fld>
            <a:endParaRPr lang="ru-RU"/>
          </a:p>
        </p:txBody>
      </p:sp>
      <p:sp>
        <p:nvSpPr>
          <p:cNvPr id="8" name="Нижний колонтитул 7"/>
          <p:cNvSpPr>
            <a:spLocks noGrp="1"/>
          </p:cNvSpPr>
          <p:nvPr>
            <p:ph type="ftr" sz="quarter" idx="11"/>
          </p:nvPr>
        </p:nvSpPr>
        <p:spPr/>
        <p:txBody>
          <a:bodyPr/>
          <a:lstStyle/>
          <a:p>
            <a:r>
              <a:rPr lang="en-US"/>
              <a:t>    0 800 700 123      www.bbs.ua</a:t>
            </a:r>
            <a:endParaRPr lang="ru-RU"/>
          </a:p>
        </p:txBody>
      </p:sp>
      <p:sp>
        <p:nvSpPr>
          <p:cNvPr id="9" name="Номер слайда 8"/>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48FA7D8C-FE14-40EA-96C2-BEFB8FEEF5FE}" type="datetime1">
              <a:rPr lang="ru-RU" smtClean="0"/>
              <a:pPr/>
              <a:t>23.09.2025</a:t>
            </a:fld>
            <a:endParaRPr lang="ru-RU"/>
          </a:p>
        </p:txBody>
      </p:sp>
      <p:sp>
        <p:nvSpPr>
          <p:cNvPr id="4" name="Нижний колонтитул 3"/>
          <p:cNvSpPr>
            <a:spLocks noGrp="1"/>
          </p:cNvSpPr>
          <p:nvPr>
            <p:ph type="ftr" sz="quarter" idx="11"/>
          </p:nvPr>
        </p:nvSpPr>
        <p:spPr/>
        <p:txBody>
          <a:bodyPr/>
          <a:lstStyle/>
          <a:p>
            <a:r>
              <a:rPr lang="en-US"/>
              <a:t>    0 800 700 123      www.bbs.ua</a:t>
            </a:r>
            <a:endParaRPr lang="ru-RU"/>
          </a:p>
        </p:txBody>
      </p:sp>
      <p:sp>
        <p:nvSpPr>
          <p:cNvPr id="5" name="Номер слайда 4"/>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0070594-EACB-426E-9533-D050F49D77A6}" type="datetime1">
              <a:rPr lang="ru-RU" smtClean="0"/>
              <a:pPr/>
              <a:t>23.09.2025</a:t>
            </a:fld>
            <a:endParaRPr lang="ru-RU"/>
          </a:p>
        </p:txBody>
      </p:sp>
      <p:sp>
        <p:nvSpPr>
          <p:cNvPr id="3" name="Нижний колонтитул 2"/>
          <p:cNvSpPr>
            <a:spLocks noGrp="1"/>
          </p:cNvSpPr>
          <p:nvPr>
            <p:ph type="ftr" sz="quarter" idx="11"/>
          </p:nvPr>
        </p:nvSpPr>
        <p:spPr/>
        <p:txBody>
          <a:bodyPr/>
          <a:lstStyle/>
          <a:p>
            <a:r>
              <a:rPr lang="en-US"/>
              <a:t>    0 800 700 123      www.bbs.ua</a:t>
            </a:r>
            <a:endParaRPr lang="ru-RU"/>
          </a:p>
        </p:txBody>
      </p:sp>
      <p:sp>
        <p:nvSpPr>
          <p:cNvPr id="4" name="Номер слайда 3"/>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9BA5DEF1-AD36-410B-BFF1-31A17731ECBB}" type="datetime1">
              <a:rPr lang="ru-RU" smtClean="0"/>
              <a:pPr/>
              <a:t>23.09.2025</a:t>
            </a:fld>
            <a:endParaRPr lang="ru-RU"/>
          </a:p>
        </p:txBody>
      </p:sp>
      <p:sp>
        <p:nvSpPr>
          <p:cNvPr id="6" name="Нижний колонтитул 5"/>
          <p:cNvSpPr>
            <a:spLocks noGrp="1"/>
          </p:cNvSpPr>
          <p:nvPr>
            <p:ph type="ftr" sz="quarter" idx="11"/>
          </p:nvPr>
        </p:nvSpPr>
        <p:spPr/>
        <p:txBody>
          <a:bodyPr/>
          <a:lstStyle/>
          <a:p>
            <a:r>
              <a:rPr lang="en-US"/>
              <a:t>    0 800 700 123      www.bbs.ua</a:t>
            </a:r>
            <a:endParaRPr lang="ru-RU"/>
          </a:p>
        </p:txBody>
      </p:sp>
      <p:sp>
        <p:nvSpPr>
          <p:cNvPr id="7" name="Номер слайда 6"/>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286ECD4-359F-464A-850B-99DEE5000CE7}" type="datetime1">
              <a:rPr lang="ru-RU" smtClean="0"/>
              <a:pPr/>
              <a:t>23.09.2025</a:t>
            </a:fld>
            <a:endParaRPr lang="ru-RU"/>
          </a:p>
        </p:txBody>
      </p:sp>
      <p:sp>
        <p:nvSpPr>
          <p:cNvPr id="6" name="Нижний колонтитул 5"/>
          <p:cNvSpPr>
            <a:spLocks noGrp="1"/>
          </p:cNvSpPr>
          <p:nvPr>
            <p:ph type="ftr" sz="quarter" idx="11"/>
          </p:nvPr>
        </p:nvSpPr>
        <p:spPr/>
        <p:txBody>
          <a:bodyPr/>
          <a:lstStyle/>
          <a:p>
            <a:r>
              <a:rPr lang="en-US"/>
              <a:t>    0 800 700 123      www.bbs.ua</a:t>
            </a:r>
            <a:endParaRPr lang="ru-RU"/>
          </a:p>
        </p:txBody>
      </p:sp>
      <p:sp>
        <p:nvSpPr>
          <p:cNvPr id="7" name="Номер слайда 6"/>
          <p:cNvSpPr>
            <a:spLocks noGrp="1"/>
          </p:cNvSpPr>
          <p:nvPr>
            <p:ph type="sldNum" sz="quarter" idx="12"/>
          </p:nvPr>
        </p:nvSpPr>
        <p:spPr/>
        <p:txBody>
          <a:bodyPr/>
          <a:lstStyle/>
          <a:p>
            <a:fld id="{78318ECB-5CF7-4D40-8864-4EB2A04E5D6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7126BD-01FA-471E-8664-ABD445539EA9}" type="datetime1">
              <a:rPr lang="ru-RU" smtClean="0"/>
              <a:pPr/>
              <a:t>23.09.2025</a:t>
            </a:fld>
            <a:endParaRPr lang="ru-RU"/>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0 800 700 123      www.bbs.ua</a:t>
            </a:r>
            <a:endParaRPr lang="ru-RU"/>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318ECB-5CF7-4D40-8864-4EB2A04E5D6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jpeg"/><Relationship Id="rId7" Type="http://schemas.openxmlformats.org/officeDocument/2006/relationships/diagramColors" Target="../diagrams/colors4.xm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52670" y="3071810"/>
            <a:ext cx="2452670" cy="2880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7310454" y="3071810"/>
            <a:ext cx="2595546" cy="2880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Прямоугольник 5"/>
          <p:cNvSpPr/>
          <p:nvPr/>
        </p:nvSpPr>
        <p:spPr>
          <a:xfrm>
            <a:off x="0" y="3071810"/>
            <a:ext cx="2428892" cy="2880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Прямоугольник 6"/>
          <p:cNvSpPr/>
          <p:nvPr/>
        </p:nvSpPr>
        <p:spPr>
          <a:xfrm>
            <a:off x="4881562" y="3071810"/>
            <a:ext cx="2500330" cy="2880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Прямоугольник 10"/>
          <p:cNvSpPr/>
          <p:nvPr/>
        </p:nvSpPr>
        <p:spPr>
          <a:xfrm>
            <a:off x="506953" y="4773816"/>
            <a:ext cx="3469219" cy="369332"/>
          </a:xfrm>
          <a:prstGeom prst="rect">
            <a:avLst/>
          </a:prstGeom>
        </p:spPr>
        <p:txBody>
          <a:bodyPr wrap="none">
            <a:spAutoFit/>
          </a:bodyPr>
          <a:lstStyle/>
          <a:p>
            <a:r>
              <a:rPr lang="uk-UA" b="1" kern="0" dirty="0">
                <a:solidFill>
                  <a:schemeClr val="bg1">
                    <a:lumMod val="50000"/>
                  </a:schemeClr>
                </a:solidFill>
                <a:cs typeface="Times New Roman" pitchFamily="18" charset="0"/>
              </a:rPr>
              <a:t>ОБЕРІГАЄМО ТЕ, ЩО ВИ ЦІНУЄТЕ</a:t>
            </a:r>
            <a:endParaRPr lang="uk-UA" dirty="0">
              <a:solidFill>
                <a:schemeClr val="bg1">
                  <a:lumMod val="50000"/>
                </a:schemeClr>
              </a:solidFill>
            </a:endParaRPr>
          </a:p>
        </p:txBody>
      </p:sp>
      <p:sp>
        <p:nvSpPr>
          <p:cNvPr id="8" name="Прямоугольник 10">
            <a:extLst>
              <a:ext uri="{FF2B5EF4-FFF2-40B4-BE49-F238E27FC236}">
                <a16:creationId xmlns:a16="http://schemas.microsoft.com/office/drawing/2014/main" id="{06C858A8-6173-4FB5-B92F-5BE743069C2D}"/>
              </a:ext>
            </a:extLst>
          </p:cNvPr>
          <p:cNvSpPr/>
          <p:nvPr/>
        </p:nvSpPr>
        <p:spPr>
          <a:xfrm>
            <a:off x="3584848" y="39291"/>
            <a:ext cx="6192688" cy="3046988"/>
          </a:xfrm>
          <a:prstGeom prst="rect">
            <a:avLst/>
          </a:prstGeom>
        </p:spPr>
        <p:txBody>
          <a:bodyPr wrap="square">
            <a:spAutoFit/>
          </a:bodyPr>
          <a:lstStyle/>
          <a:p>
            <a:pPr algn="ctr"/>
            <a:r>
              <a:rPr lang="ru-RU" sz="2400" dirty="0">
                <a:latin typeface="Times New Roman" panose="02020603050405020304" pitchFamily="18" charset="0"/>
                <a:cs typeface="Times New Roman" panose="02020603050405020304" pitchFamily="18" charset="0"/>
              </a:rPr>
              <a:t>«СТРАХУВАННЯ ВІДПОВІДАЛЬНОСТІ, ЯКА ВИНИКАЄ ВНАСЛІДОК ВИКОРИСТАННЯ НАЗЕМНОГО ТРАНСПОРТНОГО ЗАСОБУ (</a:t>
            </a:r>
            <a:r>
              <a:rPr lang="ru-RU" sz="2400" i="1" dirty="0" err="1">
                <a:latin typeface="Times New Roman" panose="02020603050405020304" pitchFamily="18" charset="0"/>
                <a:cs typeface="Times New Roman" panose="02020603050405020304" pitchFamily="18" charset="0"/>
              </a:rPr>
              <a:t>іншої</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ніж</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визначена</a:t>
            </a:r>
            <a:r>
              <a:rPr lang="ru-RU" sz="2400" i="1" dirty="0">
                <a:latin typeface="Times New Roman" panose="02020603050405020304" pitchFamily="18" charset="0"/>
                <a:cs typeface="Times New Roman" panose="02020603050405020304" pitchFamily="18" charset="0"/>
              </a:rPr>
              <a:t> Законом </a:t>
            </a:r>
            <a:r>
              <a:rPr lang="ru-RU" sz="2400" i="1" dirty="0" err="1">
                <a:latin typeface="Times New Roman" panose="02020603050405020304" pitchFamily="18" charset="0"/>
                <a:cs typeface="Times New Roman" panose="02020603050405020304" pitchFamily="18" charset="0"/>
              </a:rPr>
              <a:t>України</a:t>
            </a:r>
            <a:r>
              <a:rPr lang="ru-RU" sz="2400" i="1" dirty="0">
                <a:latin typeface="Times New Roman" panose="02020603050405020304" pitchFamily="18" charset="0"/>
                <a:cs typeface="Times New Roman" panose="02020603050405020304" pitchFamily="18" charset="0"/>
              </a:rPr>
              <a:t> “Про </a:t>
            </a:r>
            <a:r>
              <a:rPr lang="ru-RU" sz="2400" i="1" dirty="0" err="1">
                <a:latin typeface="Times New Roman" panose="02020603050405020304" pitchFamily="18" charset="0"/>
                <a:cs typeface="Times New Roman" panose="02020603050405020304" pitchFamily="18" charset="0"/>
              </a:rPr>
              <a:t>обов’язкове</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страхування</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цивільно-правової</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відповідальності</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власників</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наземних</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транспортних</a:t>
            </a:r>
            <a:r>
              <a:rPr lang="ru-RU" sz="2400" i="1" dirty="0">
                <a:latin typeface="Times New Roman" panose="02020603050405020304" pitchFamily="18" charset="0"/>
                <a:cs typeface="Times New Roman" panose="02020603050405020304" pitchFamily="18" charset="0"/>
              </a:rPr>
              <a:t> </a:t>
            </a:r>
            <a:r>
              <a:rPr lang="ru-RU" sz="2400" i="1" dirty="0" err="1">
                <a:latin typeface="Times New Roman" panose="02020603050405020304" pitchFamily="18" charset="0"/>
                <a:cs typeface="Times New Roman" panose="02020603050405020304" pitchFamily="18" charset="0"/>
              </a:rPr>
              <a:t>засобів</a:t>
            </a:r>
            <a:r>
              <a:rPr lang="ru-RU" sz="2400" i="1" dirty="0">
                <a:latin typeface="Times New Roman" panose="02020603050405020304" pitchFamily="18" charset="0"/>
                <a:cs typeface="Times New Roman" panose="02020603050405020304" pitchFamily="18" charset="0"/>
              </a:rPr>
              <a:t>”</a:t>
            </a:r>
            <a:r>
              <a:rPr lang="ru-RU" sz="2400" dirty="0">
                <a:latin typeface="Times New Roman" panose="02020603050405020304" pitchFamily="18" charset="0"/>
                <a:cs typeface="Times New Roman" panose="02020603050405020304" pitchFamily="18" charset="0"/>
              </a:rPr>
              <a:t>)»</a:t>
            </a:r>
            <a:endParaRPr lang="uk-UA" sz="2400" dirty="0">
              <a:latin typeface="Times New Roman" panose="02020603050405020304" pitchFamily="18" charset="0"/>
              <a:cs typeface="Times New Roman" panose="02020603050405020304" pitchFamily="18" charset="0"/>
            </a:endParaRPr>
          </a:p>
        </p:txBody>
      </p:sp>
      <p:pic>
        <p:nvPicPr>
          <p:cNvPr id="10" name="Рисунок 9">
            <a:extLst>
              <a:ext uri="{FF2B5EF4-FFF2-40B4-BE49-F238E27FC236}">
                <a16:creationId xmlns:a16="http://schemas.microsoft.com/office/drawing/2014/main" id="{56D3C652-2997-4BED-B531-B894CFF9B2C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7294" y="332656"/>
            <a:ext cx="3312368" cy="144016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7F0B67FF-A6E1-460C-8211-7CA661160CFC}"/>
              </a:ext>
            </a:extLst>
          </p:cNvPr>
          <p:cNvSpPr/>
          <p:nvPr/>
        </p:nvSpPr>
        <p:spPr>
          <a:xfrm>
            <a:off x="-12823"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Страховий продукт «АВТОЦИВІЛКА ПЛЮС» (ДЦВ Калькулятор)</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FA3A1648-5CFB-4850-BDFA-02DA3F4D621F}"/>
              </a:ext>
            </a:extLst>
          </p:cNvPr>
          <p:cNvPicPr>
            <a:picLocks noChangeAspect="1"/>
          </p:cNvPicPr>
          <p:nvPr/>
        </p:nvPicPr>
        <p:blipFill>
          <a:blip r:embed="rId2"/>
          <a:stretch>
            <a:fillRect/>
          </a:stretch>
        </p:blipFill>
        <p:spPr>
          <a:xfrm>
            <a:off x="-12823" y="6717792"/>
            <a:ext cx="9906000" cy="140208"/>
          </a:xfrm>
          <a:prstGeom prst="rect">
            <a:avLst/>
          </a:prstGeom>
        </p:spPr>
      </p:pic>
      <p:sp>
        <p:nvSpPr>
          <p:cNvPr id="5" name="TextBox 4">
            <a:extLst>
              <a:ext uri="{FF2B5EF4-FFF2-40B4-BE49-F238E27FC236}">
                <a16:creationId xmlns:a16="http://schemas.microsoft.com/office/drawing/2014/main" id="{8E33FE25-55A9-4D7D-ADF7-B7617F969545}"/>
              </a:ext>
            </a:extLst>
          </p:cNvPr>
          <p:cNvSpPr txBox="1"/>
          <p:nvPr/>
        </p:nvSpPr>
        <p:spPr>
          <a:xfrm>
            <a:off x="259657" y="508273"/>
            <a:ext cx="9361040" cy="2769989"/>
          </a:xfrm>
          <a:prstGeom prst="rect">
            <a:avLst/>
          </a:prstGeom>
          <a:noFill/>
        </p:spPr>
        <p:txBody>
          <a:bodyPr wrap="square">
            <a:spAutoFit/>
          </a:bodyPr>
          <a:lstStyle/>
          <a:p>
            <a:pPr algn="just"/>
            <a:r>
              <a:rPr lang="ru-RU" sz="2400" b="1" dirty="0"/>
              <a:t>Універсальний </a:t>
            </a:r>
            <a:r>
              <a:rPr lang="ru-RU" sz="2400" b="1" dirty="0" err="1"/>
              <a:t>страховий</a:t>
            </a:r>
            <a:r>
              <a:rPr lang="ru-RU" sz="2400" b="1" dirty="0"/>
              <a:t> продукт для </a:t>
            </a:r>
            <a:r>
              <a:rPr lang="ru-RU" sz="2400" b="1" dirty="0" err="1"/>
              <a:t>легкових</a:t>
            </a:r>
            <a:r>
              <a:rPr lang="ru-RU" sz="2400" b="1" dirty="0"/>
              <a:t> ТЗ, </a:t>
            </a:r>
            <a:r>
              <a:rPr lang="ru-RU" sz="2400" b="1" dirty="0" err="1"/>
              <a:t>вантажних</a:t>
            </a:r>
            <a:r>
              <a:rPr lang="ru-RU" sz="2400" b="1" dirty="0"/>
              <a:t> та </a:t>
            </a:r>
            <a:r>
              <a:rPr lang="uk-UA" sz="2400" b="1" dirty="0"/>
              <a:t>автобусів</a:t>
            </a:r>
            <a:r>
              <a:rPr lang="ru-RU" sz="2400" b="1" dirty="0"/>
              <a:t>. </a:t>
            </a:r>
          </a:p>
          <a:p>
            <a:pPr algn="just"/>
            <a:r>
              <a:rPr lang="ru-RU" dirty="0" err="1"/>
              <a:t>Повністю</a:t>
            </a:r>
            <a:r>
              <a:rPr lang="ru-RU" dirty="0"/>
              <a:t> </a:t>
            </a:r>
            <a:r>
              <a:rPr lang="ru-RU" dirty="0" err="1"/>
              <a:t>автоматизований</a:t>
            </a:r>
            <a:r>
              <a:rPr lang="ru-RU" dirty="0"/>
              <a:t> </a:t>
            </a:r>
            <a:r>
              <a:rPr lang="ru-RU" dirty="0" err="1"/>
              <a:t>розрахунок</a:t>
            </a:r>
            <a:r>
              <a:rPr lang="ru-RU" dirty="0"/>
              <a:t> страхового тарифу, як за </a:t>
            </a:r>
            <a:r>
              <a:rPr lang="ru-RU" dirty="0" err="1"/>
              <a:t>допомогою</a:t>
            </a:r>
            <a:r>
              <a:rPr lang="ru-RU" dirty="0"/>
              <a:t> </a:t>
            </a:r>
            <a:r>
              <a:rPr lang="ru-RU" dirty="0" err="1"/>
              <a:t>тарифної</a:t>
            </a:r>
            <a:r>
              <a:rPr lang="ru-RU" dirty="0"/>
              <a:t> </a:t>
            </a:r>
            <a:r>
              <a:rPr lang="ru-RU" dirty="0" err="1"/>
              <a:t>сітки</a:t>
            </a:r>
            <a:r>
              <a:rPr lang="ru-RU" dirty="0"/>
              <a:t> </a:t>
            </a:r>
            <a:r>
              <a:rPr lang="uk-UA" dirty="0"/>
              <a:t>ДЦВ Калькулятор(07ДЦВ)</a:t>
            </a:r>
            <a:r>
              <a:rPr lang="en-US" dirty="0"/>
              <a:t> </a:t>
            </a:r>
            <a:r>
              <a:rPr lang="uk-UA" dirty="0"/>
              <a:t>так і в системі </a:t>
            </a:r>
            <a:r>
              <a:rPr lang="uk-UA" dirty="0" err="1"/>
              <a:t>ПрофІТсофт</a:t>
            </a:r>
            <a:r>
              <a:rPr lang="uk-UA" dirty="0"/>
              <a:t>. </a:t>
            </a:r>
          </a:p>
          <a:p>
            <a:r>
              <a:rPr lang="uk-UA" dirty="0"/>
              <a:t>Форма Договору: </a:t>
            </a:r>
          </a:p>
          <a:p>
            <a:pPr marL="285750" indent="-285750">
              <a:buFontTx/>
              <a:buChar char="-"/>
            </a:pPr>
            <a:r>
              <a:rPr lang="uk-UA" dirty="0"/>
              <a:t>Електронна </a:t>
            </a:r>
            <a:r>
              <a:rPr lang="uk-UA" dirty="0" err="1"/>
              <a:t>фіз.осіб</a:t>
            </a:r>
            <a:r>
              <a:rPr lang="uk-UA" dirty="0"/>
              <a:t>;</a:t>
            </a:r>
          </a:p>
          <a:p>
            <a:pPr marL="285750" indent="-285750">
              <a:buFontTx/>
              <a:buChar char="-"/>
            </a:pPr>
            <a:r>
              <a:rPr lang="uk-UA" dirty="0"/>
              <a:t>Електронна </a:t>
            </a:r>
            <a:r>
              <a:rPr lang="uk-UA" dirty="0" err="1"/>
              <a:t>юр.осіб</a:t>
            </a:r>
            <a:r>
              <a:rPr lang="uk-UA" dirty="0"/>
              <a:t>;</a:t>
            </a:r>
          </a:p>
          <a:p>
            <a:pPr marL="285750" indent="-285750">
              <a:buFontTx/>
              <a:buChar char="-"/>
            </a:pPr>
            <a:r>
              <a:rPr lang="uk-UA" dirty="0"/>
              <a:t>Електронна </a:t>
            </a:r>
            <a:r>
              <a:rPr lang="uk-UA" dirty="0" err="1"/>
              <a:t>юр.осіб</a:t>
            </a:r>
            <a:r>
              <a:rPr lang="uk-UA" dirty="0"/>
              <a:t> з автоматичним підписом</a:t>
            </a:r>
          </a:p>
          <a:p>
            <a:r>
              <a:rPr lang="uk-UA" dirty="0"/>
              <a:t>у Вчасно.</a:t>
            </a:r>
          </a:p>
        </p:txBody>
      </p:sp>
      <p:pic>
        <p:nvPicPr>
          <p:cNvPr id="6" name="Рисунок 5">
            <a:extLst>
              <a:ext uri="{FF2B5EF4-FFF2-40B4-BE49-F238E27FC236}">
                <a16:creationId xmlns:a16="http://schemas.microsoft.com/office/drawing/2014/main" id="{63EC551B-2E8E-45C5-A46C-50FF5B553701}"/>
              </a:ext>
            </a:extLst>
          </p:cNvPr>
          <p:cNvPicPr>
            <a:picLocks noChangeAspect="1"/>
          </p:cNvPicPr>
          <p:nvPr/>
        </p:nvPicPr>
        <p:blipFill>
          <a:blip r:embed="rId3"/>
          <a:stretch>
            <a:fillRect/>
          </a:stretch>
        </p:blipFill>
        <p:spPr>
          <a:xfrm>
            <a:off x="5529064" y="1635322"/>
            <a:ext cx="3826376" cy="1368152"/>
          </a:xfrm>
          <a:prstGeom prst="rect">
            <a:avLst/>
          </a:prstGeom>
        </p:spPr>
      </p:pic>
      <p:pic>
        <p:nvPicPr>
          <p:cNvPr id="12" name="Рисунок 11">
            <a:extLst>
              <a:ext uri="{FF2B5EF4-FFF2-40B4-BE49-F238E27FC236}">
                <a16:creationId xmlns:a16="http://schemas.microsoft.com/office/drawing/2014/main" id="{B70100EE-1C75-4F8E-95DE-7C63E943A4A2}"/>
              </a:ext>
            </a:extLst>
          </p:cNvPr>
          <p:cNvPicPr>
            <a:picLocks noChangeAspect="1"/>
          </p:cNvPicPr>
          <p:nvPr/>
        </p:nvPicPr>
        <p:blipFill>
          <a:blip r:embed="rId4"/>
          <a:stretch>
            <a:fillRect/>
          </a:stretch>
        </p:blipFill>
        <p:spPr>
          <a:xfrm>
            <a:off x="179302" y="3254111"/>
            <a:ext cx="9547395" cy="3194586"/>
          </a:xfrm>
          <a:prstGeom prst="rect">
            <a:avLst/>
          </a:prstGeom>
        </p:spPr>
      </p:pic>
    </p:spTree>
    <p:extLst>
      <p:ext uri="{BB962C8B-B14F-4D97-AF65-F5344CB8AC3E}">
        <p14:creationId xmlns:p14="http://schemas.microsoft.com/office/powerpoint/2010/main" val="3081788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7F0B67FF-A6E1-460C-8211-7CA661160CFC}"/>
              </a:ext>
            </a:extLst>
          </p:cNvPr>
          <p:cNvSpPr/>
          <p:nvPr/>
        </p:nvSpPr>
        <p:spPr>
          <a:xfrm>
            <a:off x="-12823" y="8719"/>
            <a:ext cx="9906000" cy="68584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Страховий продукт «АВТОЦИВІЛКА ПЛЮС» (ДЦВ Калькулятор)</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FA3A1648-5CFB-4850-BDFA-02DA3F4D621F}"/>
              </a:ext>
            </a:extLst>
          </p:cNvPr>
          <p:cNvPicPr>
            <a:picLocks noChangeAspect="1"/>
          </p:cNvPicPr>
          <p:nvPr/>
        </p:nvPicPr>
        <p:blipFill>
          <a:blip r:embed="rId2"/>
          <a:stretch>
            <a:fillRect/>
          </a:stretch>
        </p:blipFill>
        <p:spPr>
          <a:xfrm>
            <a:off x="-12823" y="6717792"/>
            <a:ext cx="9906000" cy="140208"/>
          </a:xfrm>
          <a:prstGeom prst="rect">
            <a:avLst/>
          </a:prstGeom>
        </p:spPr>
      </p:pic>
      <p:sp>
        <p:nvSpPr>
          <p:cNvPr id="11" name="TextBox 10">
            <a:extLst>
              <a:ext uri="{FF2B5EF4-FFF2-40B4-BE49-F238E27FC236}">
                <a16:creationId xmlns:a16="http://schemas.microsoft.com/office/drawing/2014/main" id="{5C2FDBD3-A71E-45DB-8F7D-AB347E6B0CEE}"/>
              </a:ext>
            </a:extLst>
          </p:cNvPr>
          <p:cNvSpPr txBox="1"/>
          <p:nvPr/>
        </p:nvSpPr>
        <p:spPr>
          <a:xfrm>
            <a:off x="416496" y="1052736"/>
            <a:ext cx="5544616" cy="1754326"/>
          </a:xfrm>
          <a:prstGeom prst="rect">
            <a:avLst/>
          </a:prstGeom>
          <a:noFill/>
        </p:spPr>
        <p:txBody>
          <a:bodyPr wrap="square" rtlCol="0">
            <a:spAutoFit/>
          </a:bodyPr>
          <a:lstStyle/>
          <a:p>
            <a:pPr marL="285750" indent="-285750">
              <a:buFont typeface="Wingdings" panose="05000000000000000000" pitchFamily="2" charset="2"/>
              <a:buChar char="Ø"/>
            </a:pPr>
            <a:r>
              <a:rPr lang="ru-RU" sz="1800" b="1" dirty="0" err="1">
                <a:effectLst/>
                <a:latin typeface="Times New Roman" panose="02020603050405020304" pitchFamily="18" charset="0"/>
                <a:ea typeface="Times New Roman" panose="02020603050405020304" pitchFamily="18" charset="0"/>
              </a:rPr>
              <a:t>Програма</a:t>
            </a:r>
            <a:r>
              <a:rPr lang="ru-RU" sz="1800" b="1" dirty="0">
                <a:effectLst/>
                <a:latin typeface="Times New Roman" panose="02020603050405020304" pitchFamily="18" charset="0"/>
                <a:ea typeface="Times New Roman" panose="02020603050405020304" pitchFamily="18" charset="0"/>
              </a:rPr>
              <a:t> </a:t>
            </a:r>
            <a:r>
              <a:rPr lang="ru-RU" sz="1800" b="1" dirty="0" err="1">
                <a:effectLst/>
                <a:latin typeface="Times New Roman" panose="02020603050405020304" pitchFamily="18" charset="0"/>
                <a:ea typeface="Times New Roman" panose="02020603050405020304" pitchFamily="18" charset="0"/>
              </a:rPr>
              <a:t>страхування</a:t>
            </a:r>
            <a:endParaRPr lang="ru-RU" sz="1800" b="1" dirty="0">
              <a:effectLst/>
              <a:latin typeface="Times New Roman" panose="02020603050405020304" pitchFamily="18" charset="0"/>
              <a:ea typeface="Times New Roman" panose="02020603050405020304" pitchFamily="18" charset="0"/>
            </a:endParaRPr>
          </a:p>
          <a:p>
            <a:pPr marL="285750" indent="-285750">
              <a:buFont typeface="Wingdings" panose="05000000000000000000" pitchFamily="2" charset="2"/>
              <a:buChar char="Ø"/>
            </a:pPr>
            <a:r>
              <a:rPr lang="ru-RU" b="1" dirty="0">
                <a:latin typeface="Times New Roman" panose="02020603050405020304" pitchFamily="18" charset="0"/>
              </a:rPr>
              <a:t>Страхова сума (</a:t>
            </a:r>
            <a:r>
              <a:rPr lang="uk-UA" b="1" dirty="0">
                <a:latin typeface="Times New Roman" panose="02020603050405020304" pitchFamily="18" charset="0"/>
              </a:rPr>
              <a:t>ліміт</a:t>
            </a:r>
            <a:r>
              <a:rPr lang="ru-RU" b="1" dirty="0">
                <a:latin typeface="Times New Roman" panose="02020603050405020304" pitchFamily="18" charset="0"/>
              </a:rPr>
              <a:t> </a:t>
            </a:r>
            <a:r>
              <a:rPr lang="ru-RU" b="1" dirty="0" err="1">
                <a:latin typeface="Times New Roman" panose="02020603050405020304" pitchFamily="18" charset="0"/>
              </a:rPr>
              <a:t>відповідальності</a:t>
            </a:r>
            <a:r>
              <a:rPr lang="ru-RU" b="1" dirty="0">
                <a:latin typeface="Times New Roman" panose="02020603050405020304" pitchFamily="18" charset="0"/>
              </a:rPr>
              <a:t>) </a:t>
            </a:r>
          </a:p>
          <a:p>
            <a:pPr marL="285750" indent="-285750">
              <a:buFont typeface="Wingdings" panose="05000000000000000000" pitchFamily="2" charset="2"/>
              <a:buChar char="Ø"/>
            </a:pPr>
            <a:endParaRPr lang="ru-RU" b="1" dirty="0">
              <a:latin typeface="Times New Roman" panose="02020603050405020304" pitchFamily="18" charset="0"/>
            </a:endParaRPr>
          </a:p>
          <a:p>
            <a:pPr marL="285750" indent="-285750">
              <a:buFont typeface="Wingdings" panose="05000000000000000000" pitchFamily="2" charset="2"/>
              <a:buChar char="Ø"/>
            </a:pPr>
            <a:endParaRPr lang="ru-RU" b="1" dirty="0">
              <a:latin typeface="Times New Roman" panose="02020603050405020304" pitchFamily="18" charset="0"/>
            </a:endParaRPr>
          </a:p>
          <a:p>
            <a:pPr marL="285750" indent="-285750">
              <a:buFont typeface="Wingdings" panose="05000000000000000000" pitchFamily="2" charset="2"/>
              <a:buChar char="Ø"/>
            </a:pPr>
            <a:r>
              <a:rPr lang="ru-RU" sz="1800" b="1" dirty="0" err="1">
                <a:latin typeface="Times New Roman" panose="02020603050405020304" pitchFamily="18" charset="0"/>
              </a:rPr>
              <a:t>Термін</a:t>
            </a:r>
            <a:r>
              <a:rPr lang="ru-RU" sz="1800" b="1" dirty="0">
                <a:latin typeface="Times New Roman" panose="02020603050405020304" pitchFamily="18" charset="0"/>
              </a:rPr>
              <a:t> </a:t>
            </a:r>
            <a:r>
              <a:rPr lang="ru-RU" sz="1800" b="1" dirty="0" err="1">
                <a:latin typeface="Times New Roman" panose="02020603050405020304" pitchFamily="18" charset="0"/>
              </a:rPr>
              <a:t>дії</a:t>
            </a:r>
            <a:r>
              <a:rPr lang="ru-RU" sz="1800" b="1" dirty="0">
                <a:latin typeface="Times New Roman" panose="02020603050405020304" pitchFamily="18" charset="0"/>
              </a:rPr>
              <a:t> договору</a:t>
            </a:r>
          </a:p>
          <a:p>
            <a:pPr marL="285750" indent="-285750">
              <a:buFont typeface="Wingdings" panose="05000000000000000000" pitchFamily="2" charset="2"/>
              <a:buChar char="Ø"/>
            </a:pPr>
            <a:r>
              <a:rPr lang="ru-RU" b="1" dirty="0">
                <a:latin typeface="Times New Roman" panose="02020603050405020304" pitchFamily="18" charset="0"/>
              </a:rPr>
              <a:t>Тариф </a:t>
            </a:r>
            <a:r>
              <a:rPr lang="ru-RU" sz="1800" b="1" dirty="0">
                <a:latin typeface="Times New Roman" panose="02020603050405020304" pitchFamily="18" charset="0"/>
              </a:rPr>
              <a:t> </a:t>
            </a:r>
            <a:endParaRPr lang="ru-UA" dirty="0"/>
          </a:p>
        </p:txBody>
      </p:sp>
      <p:sp>
        <p:nvSpPr>
          <p:cNvPr id="14" name="Стрелка: вправо 13">
            <a:extLst>
              <a:ext uri="{FF2B5EF4-FFF2-40B4-BE49-F238E27FC236}">
                <a16:creationId xmlns:a16="http://schemas.microsoft.com/office/drawing/2014/main" id="{B0ABA6E7-7FE2-49A9-B72C-6015F8C6A110}"/>
              </a:ext>
            </a:extLst>
          </p:cNvPr>
          <p:cNvSpPr/>
          <p:nvPr/>
        </p:nvSpPr>
        <p:spPr>
          <a:xfrm>
            <a:off x="4940177" y="1526153"/>
            <a:ext cx="504056" cy="684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UA"/>
          </a:p>
        </p:txBody>
      </p:sp>
      <p:sp>
        <p:nvSpPr>
          <p:cNvPr id="15" name="TextBox 14">
            <a:extLst>
              <a:ext uri="{FF2B5EF4-FFF2-40B4-BE49-F238E27FC236}">
                <a16:creationId xmlns:a16="http://schemas.microsoft.com/office/drawing/2014/main" id="{22BE82F3-BC24-4E74-B416-F2A3708B8351}"/>
              </a:ext>
            </a:extLst>
          </p:cNvPr>
          <p:cNvSpPr txBox="1"/>
          <p:nvPr/>
        </p:nvSpPr>
        <p:spPr>
          <a:xfrm>
            <a:off x="5601072" y="1375702"/>
            <a:ext cx="2569934" cy="369332"/>
          </a:xfrm>
          <a:prstGeom prst="rect">
            <a:avLst/>
          </a:prstGeom>
          <a:noFill/>
        </p:spPr>
        <p:txBody>
          <a:bodyPr wrap="none" rtlCol="0">
            <a:spAutoFit/>
          </a:bodyPr>
          <a:lstStyle/>
          <a:p>
            <a:r>
              <a:rPr lang="ru-RU" sz="1800" b="1" dirty="0">
                <a:latin typeface="Times New Roman" panose="02020603050405020304" pitchFamily="18" charset="0"/>
              </a:rPr>
              <a:t>100 000 – 1 </a:t>
            </a:r>
            <a:r>
              <a:rPr lang="ru-RU" b="1" dirty="0">
                <a:latin typeface="Times New Roman" panose="02020603050405020304" pitchFamily="18" charset="0"/>
              </a:rPr>
              <a:t>000 000 грн.</a:t>
            </a:r>
            <a:endParaRPr lang="uk-UA" sz="1800" dirty="0"/>
          </a:p>
        </p:txBody>
      </p:sp>
      <p:sp>
        <p:nvSpPr>
          <p:cNvPr id="16" name="TextBox 15">
            <a:extLst>
              <a:ext uri="{FF2B5EF4-FFF2-40B4-BE49-F238E27FC236}">
                <a16:creationId xmlns:a16="http://schemas.microsoft.com/office/drawing/2014/main" id="{D15DDED5-874F-4503-B175-D550D7731223}"/>
              </a:ext>
            </a:extLst>
          </p:cNvPr>
          <p:cNvSpPr txBox="1"/>
          <p:nvPr/>
        </p:nvSpPr>
        <p:spPr>
          <a:xfrm>
            <a:off x="4029719" y="1052736"/>
            <a:ext cx="2484591" cy="369332"/>
          </a:xfrm>
          <a:prstGeom prst="rect">
            <a:avLst/>
          </a:prstGeom>
          <a:noFill/>
        </p:spPr>
        <p:txBody>
          <a:bodyPr wrap="none" rtlCol="0">
            <a:spAutoFit/>
          </a:bodyPr>
          <a:lstStyle/>
          <a:p>
            <a:r>
              <a:rPr lang="ru-RU" sz="1800" b="1" dirty="0" err="1">
                <a:effectLst/>
                <a:latin typeface="Times New Roman" panose="02020603050405020304" pitchFamily="18" charset="0"/>
                <a:ea typeface="Times New Roman" panose="02020603050405020304" pitchFamily="18" charset="0"/>
              </a:rPr>
              <a:t>Понад</a:t>
            </a:r>
            <a:r>
              <a:rPr lang="ru-RU" sz="1800" b="1" dirty="0">
                <a:effectLst/>
                <a:latin typeface="Times New Roman" panose="02020603050405020304" pitchFamily="18" charset="0"/>
                <a:ea typeface="Times New Roman" panose="02020603050405020304" pitchFamily="18" charset="0"/>
              </a:rPr>
              <a:t> </a:t>
            </a:r>
            <a:r>
              <a:rPr lang="ru-RU" sz="1800" b="1" dirty="0" err="1">
                <a:effectLst/>
                <a:latin typeface="Times New Roman" panose="02020603050405020304" pitchFamily="18" charset="0"/>
                <a:ea typeface="Times New Roman" panose="02020603050405020304" pitchFamily="18" charset="0"/>
              </a:rPr>
              <a:t>ліміти</a:t>
            </a:r>
            <a:r>
              <a:rPr lang="ru-RU" sz="1800" b="1" dirty="0">
                <a:effectLst/>
                <a:latin typeface="Times New Roman" panose="02020603050405020304" pitchFamily="18" charset="0"/>
                <a:ea typeface="Times New Roman" panose="02020603050405020304" pitchFamily="18" charset="0"/>
              </a:rPr>
              <a:t> ОСЦПВ</a:t>
            </a:r>
            <a:endParaRPr lang="ru-UA" dirty="0"/>
          </a:p>
        </p:txBody>
      </p:sp>
      <p:sp>
        <p:nvSpPr>
          <p:cNvPr id="17" name="Стрелка: вправо 16">
            <a:extLst>
              <a:ext uri="{FF2B5EF4-FFF2-40B4-BE49-F238E27FC236}">
                <a16:creationId xmlns:a16="http://schemas.microsoft.com/office/drawing/2014/main" id="{F938EC65-A6DD-425E-8F7A-1F3EBDA42697}"/>
              </a:ext>
            </a:extLst>
          </p:cNvPr>
          <p:cNvSpPr/>
          <p:nvPr/>
        </p:nvSpPr>
        <p:spPr>
          <a:xfrm>
            <a:off x="3368824" y="1196752"/>
            <a:ext cx="504056" cy="684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UA"/>
          </a:p>
        </p:txBody>
      </p:sp>
      <p:sp>
        <p:nvSpPr>
          <p:cNvPr id="18" name="Стрелка: вправо 17">
            <a:extLst>
              <a:ext uri="{FF2B5EF4-FFF2-40B4-BE49-F238E27FC236}">
                <a16:creationId xmlns:a16="http://schemas.microsoft.com/office/drawing/2014/main" id="{217EE27E-F1DB-4DF8-ADB3-ED5941BCAE73}"/>
              </a:ext>
            </a:extLst>
          </p:cNvPr>
          <p:cNvSpPr/>
          <p:nvPr/>
        </p:nvSpPr>
        <p:spPr>
          <a:xfrm>
            <a:off x="2864768" y="2355399"/>
            <a:ext cx="504056" cy="684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UA"/>
          </a:p>
        </p:txBody>
      </p:sp>
      <p:sp>
        <p:nvSpPr>
          <p:cNvPr id="19" name="TextBox 18">
            <a:extLst>
              <a:ext uri="{FF2B5EF4-FFF2-40B4-BE49-F238E27FC236}">
                <a16:creationId xmlns:a16="http://schemas.microsoft.com/office/drawing/2014/main" id="{4F476034-6D43-4CE5-905A-1ADC42EC4F17}"/>
              </a:ext>
            </a:extLst>
          </p:cNvPr>
          <p:cNvSpPr txBox="1"/>
          <p:nvPr/>
        </p:nvSpPr>
        <p:spPr>
          <a:xfrm>
            <a:off x="3554236" y="2160106"/>
            <a:ext cx="2141868" cy="369332"/>
          </a:xfrm>
          <a:prstGeom prst="rect">
            <a:avLst/>
          </a:prstGeom>
          <a:noFill/>
        </p:spPr>
        <p:txBody>
          <a:bodyPr wrap="none" rtlCol="0">
            <a:spAutoFit/>
          </a:bodyPr>
          <a:lstStyle/>
          <a:p>
            <a:r>
              <a:rPr lang="uk-UA" b="1" dirty="0">
                <a:latin typeface="Times New Roman" panose="02020603050405020304" pitchFamily="18" charset="0"/>
              </a:rPr>
              <a:t>Від 1 дня до 1 ріку </a:t>
            </a:r>
            <a:endParaRPr lang="ru-UA" b="1" dirty="0">
              <a:latin typeface="Times New Roman" panose="02020603050405020304" pitchFamily="18" charset="0"/>
            </a:endParaRPr>
          </a:p>
        </p:txBody>
      </p:sp>
      <p:sp>
        <p:nvSpPr>
          <p:cNvPr id="20" name="Стрелка: вправо 19">
            <a:extLst>
              <a:ext uri="{FF2B5EF4-FFF2-40B4-BE49-F238E27FC236}">
                <a16:creationId xmlns:a16="http://schemas.microsoft.com/office/drawing/2014/main" id="{52190568-EA2E-4212-B1D1-E19889ACD2A0}"/>
              </a:ext>
            </a:extLst>
          </p:cNvPr>
          <p:cNvSpPr/>
          <p:nvPr/>
        </p:nvSpPr>
        <p:spPr>
          <a:xfrm>
            <a:off x="1754258" y="2624861"/>
            <a:ext cx="504056" cy="68431"/>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UA"/>
          </a:p>
        </p:txBody>
      </p:sp>
      <p:sp>
        <p:nvSpPr>
          <p:cNvPr id="21" name="TextBox 20">
            <a:extLst>
              <a:ext uri="{FF2B5EF4-FFF2-40B4-BE49-F238E27FC236}">
                <a16:creationId xmlns:a16="http://schemas.microsoft.com/office/drawing/2014/main" id="{825A0A4F-6FC4-458F-81AF-A90B77660848}"/>
              </a:ext>
            </a:extLst>
          </p:cNvPr>
          <p:cNvSpPr txBox="1"/>
          <p:nvPr/>
        </p:nvSpPr>
        <p:spPr>
          <a:xfrm>
            <a:off x="2417189" y="2461780"/>
            <a:ext cx="6574070" cy="2031325"/>
          </a:xfrm>
          <a:prstGeom prst="rect">
            <a:avLst/>
          </a:prstGeom>
          <a:noFill/>
        </p:spPr>
        <p:txBody>
          <a:bodyPr wrap="square" rtlCol="0">
            <a:spAutoFit/>
          </a:bodyPr>
          <a:lstStyle/>
          <a:p>
            <a:pPr algn="just"/>
            <a:r>
              <a:rPr lang="uk-UA" b="1" dirty="0">
                <a:latin typeface="Times New Roman" panose="02020603050405020304" pitchFamily="18" charset="0"/>
              </a:rPr>
              <a:t>Розраховується автоматично в системі </a:t>
            </a:r>
            <a:r>
              <a:rPr lang="uk-UA" b="1" dirty="0" err="1">
                <a:latin typeface="Times New Roman" panose="02020603050405020304" pitchFamily="18" charset="0"/>
              </a:rPr>
              <a:t>ПрофІТсофт</a:t>
            </a:r>
            <a:r>
              <a:rPr lang="uk-UA" b="1" dirty="0">
                <a:latin typeface="Times New Roman" panose="02020603050405020304" pitchFamily="18" charset="0"/>
              </a:rPr>
              <a:t> або </a:t>
            </a:r>
            <a:r>
              <a:rPr lang="ru-RU" b="1" dirty="0">
                <a:latin typeface="Times New Roman" panose="02020603050405020304" pitchFamily="18" charset="0"/>
              </a:rPr>
              <a:t>за </a:t>
            </a:r>
            <a:r>
              <a:rPr lang="ru-RU" b="1" dirty="0" err="1">
                <a:latin typeface="Times New Roman" panose="02020603050405020304" pitchFamily="18" charset="0"/>
              </a:rPr>
              <a:t>допомогою</a:t>
            </a:r>
            <a:r>
              <a:rPr lang="ru-RU" b="1" dirty="0">
                <a:latin typeface="Times New Roman" panose="02020603050405020304" pitchFamily="18" charset="0"/>
              </a:rPr>
              <a:t> </a:t>
            </a:r>
            <a:r>
              <a:rPr lang="ru-RU" b="1" dirty="0" err="1">
                <a:latin typeface="Times New Roman" panose="02020603050405020304" pitchFamily="18" charset="0"/>
              </a:rPr>
              <a:t>тарифної</a:t>
            </a:r>
            <a:r>
              <a:rPr lang="ru-RU" b="1" dirty="0">
                <a:latin typeface="Times New Roman" panose="02020603050405020304" pitchFamily="18" charset="0"/>
              </a:rPr>
              <a:t> </a:t>
            </a:r>
            <a:r>
              <a:rPr lang="ru-RU" b="1" dirty="0" err="1">
                <a:latin typeface="Times New Roman" panose="02020603050405020304" pitchFamily="18" charset="0"/>
              </a:rPr>
              <a:t>сітки</a:t>
            </a:r>
            <a:r>
              <a:rPr lang="ru-RU" b="1" dirty="0">
                <a:latin typeface="Times New Roman" panose="02020603050405020304" pitchFamily="18" charset="0"/>
              </a:rPr>
              <a:t> </a:t>
            </a:r>
            <a:r>
              <a:rPr lang="uk-UA" b="1" dirty="0">
                <a:latin typeface="Times New Roman" panose="02020603050405020304" pitchFamily="18" charset="0"/>
              </a:rPr>
              <a:t>ДЦВ Калькулятор(07ДЦВ).</a:t>
            </a:r>
          </a:p>
          <a:p>
            <a:r>
              <a:rPr lang="uk-UA" b="1" dirty="0">
                <a:latin typeface="Times New Roman" panose="02020603050405020304" pitchFamily="18" charset="0"/>
              </a:rPr>
              <a:t>На вартість впливають наступні критерії :</a:t>
            </a:r>
          </a:p>
          <a:p>
            <a:pPr marL="285750" indent="-285750">
              <a:buFont typeface="Arial" panose="020B0604020202020204" pitchFamily="34" charset="0"/>
              <a:buChar char="•"/>
            </a:pPr>
            <a:r>
              <a:rPr lang="ru-RU" dirty="0" err="1"/>
              <a:t>Період</a:t>
            </a:r>
            <a:r>
              <a:rPr lang="ru-RU" dirty="0"/>
              <a:t> (</a:t>
            </a:r>
            <a:r>
              <a:rPr lang="ru-RU" dirty="0" err="1"/>
              <a:t>термін</a:t>
            </a:r>
            <a:r>
              <a:rPr lang="ru-RU" dirty="0"/>
              <a:t>) </a:t>
            </a:r>
            <a:r>
              <a:rPr lang="ru-RU" dirty="0" err="1"/>
              <a:t>страхування</a:t>
            </a:r>
            <a:r>
              <a:rPr lang="ru-RU" dirty="0"/>
              <a:t>; </a:t>
            </a:r>
          </a:p>
          <a:p>
            <a:pPr marL="285750" indent="-285750">
              <a:buFont typeface="Arial" panose="020B0604020202020204" pitchFamily="34" charset="0"/>
              <a:buChar char="•"/>
            </a:pPr>
            <a:r>
              <a:rPr lang="ru-RU" dirty="0" err="1"/>
              <a:t>Розмір</a:t>
            </a:r>
            <a:r>
              <a:rPr lang="ru-RU" dirty="0"/>
              <a:t> </a:t>
            </a:r>
            <a:r>
              <a:rPr lang="ru-RU" dirty="0" err="1"/>
              <a:t>страхової</a:t>
            </a:r>
            <a:r>
              <a:rPr lang="ru-RU" dirty="0"/>
              <a:t> </a:t>
            </a:r>
            <a:r>
              <a:rPr lang="ru-RU" dirty="0" err="1"/>
              <a:t>суми</a:t>
            </a:r>
            <a:r>
              <a:rPr lang="ru-RU" dirty="0"/>
              <a:t> (</a:t>
            </a:r>
            <a:r>
              <a:rPr lang="ru-RU" dirty="0" err="1"/>
              <a:t>ліміт</a:t>
            </a:r>
            <a:r>
              <a:rPr lang="ru-RU" dirty="0"/>
              <a:t> </a:t>
            </a:r>
            <a:r>
              <a:rPr lang="ru-RU" dirty="0" err="1"/>
              <a:t>відповідальності</a:t>
            </a:r>
            <a:r>
              <a:rPr lang="ru-RU" dirty="0"/>
              <a:t>); </a:t>
            </a:r>
          </a:p>
          <a:p>
            <a:pPr marL="285750" indent="-285750">
              <a:buFont typeface="Arial" panose="020B0604020202020204" pitchFamily="34" charset="0"/>
              <a:buChar char="•"/>
            </a:pPr>
            <a:r>
              <a:rPr lang="ru-RU" dirty="0" err="1"/>
              <a:t>Місце</a:t>
            </a:r>
            <a:r>
              <a:rPr lang="ru-RU" dirty="0"/>
              <a:t> </a:t>
            </a:r>
            <a:r>
              <a:rPr lang="ru-RU" dirty="0" err="1"/>
              <a:t>реєстрації</a:t>
            </a:r>
            <a:r>
              <a:rPr lang="ru-RU" dirty="0"/>
              <a:t> ТЗ (</a:t>
            </a:r>
            <a:r>
              <a:rPr lang="ru-RU" dirty="0" err="1"/>
              <a:t>переважного</a:t>
            </a:r>
            <a:r>
              <a:rPr lang="ru-RU" dirty="0"/>
              <a:t> </a:t>
            </a:r>
            <a:r>
              <a:rPr lang="ru-RU" dirty="0" err="1"/>
              <a:t>використання</a:t>
            </a:r>
            <a:r>
              <a:rPr lang="ru-RU" dirty="0"/>
              <a:t>); </a:t>
            </a:r>
          </a:p>
          <a:p>
            <a:pPr marL="285750" indent="-285750">
              <a:buFont typeface="Arial" panose="020B0604020202020204" pitchFamily="34" charset="0"/>
              <a:buChar char="•"/>
            </a:pPr>
            <a:r>
              <a:rPr lang="ru-RU" dirty="0"/>
              <a:t>Тип ТЗ.</a:t>
            </a:r>
          </a:p>
        </p:txBody>
      </p:sp>
      <p:pic>
        <p:nvPicPr>
          <p:cNvPr id="23" name="Рисунок 22">
            <a:extLst>
              <a:ext uri="{FF2B5EF4-FFF2-40B4-BE49-F238E27FC236}">
                <a16:creationId xmlns:a16="http://schemas.microsoft.com/office/drawing/2014/main" id="{526C04EA-A888-40BD-AEF6-8BF468D3EC1D}"/>
              </a:ext>
            </a:extLst>
          </p:cNvPr>
          <p:cNvPicPr>
            <a:picLocks noChangeAspect="1"/>
          </p:cNvPicPr>
          <p:nvPr/>
        </p:nvPicPr>
        <p:blipFill>
          <a:blip r:embed="rId3" cstate="print"/>
          <a:stretch>
            <a:fillRect/>
          </a:stretch>
        </p:blipFill>
        <p:spPr>
          <a:xfrm>
            <a:off x="671619" y="2916642"/>
            <a:ext cx="1726668" cy="1295001"/>
          </a:xfrm>
          <a:prstGeom prst="rect">
            <a:avLst/>
          </a:prstGeom>
        </p:spPr>
      </p:pic>
      <p:sp>
        <p:nvSpPr>
          <p:cNvPr id="24" name="TextBox 23">
            <a:extLst>
              <a:ext uri="{FF2B5EF4-FFF2-40B4-BE49-F238E27FC236}">
                <a16:creationId xmlns:a16="http://schemas.microsoft.com/office/drawing/2014/main" id="{DB9B85A4-E2C7-42D0-BC4F-478E5CE14B66}"/>
              </a:ext>
            </a:extLst>
          </p:cNvPr>
          <p:cNvSpPr txBox="1"/>
          <p:nvPr/>
        </p:nvSpPr>
        <p:spPr>
          <a:xfrm>
            <a:off x="431564" y="4321223"/>
            <a:ext cx="9215500" cy="2308324"/>
          </a:xfrm>
          <a:prstGeom prst="rect">
            <a:avLst/>
          </a:prstGeom>
          <a:noFill/>
        </p:spPr>
        <p:txBody>
          <a:bodyPr wrap="square" rtlCol="0">
            <a:spAutoFit/>
          </a:bodyPr>
          <a:lstStyle/>
          <a:p>
            <a:pPr lvl="0"/>
            <a:r>
              <a:rPr lang="uk-UA" sz="1800" b="1" dirty="0">
                <a:solidFill>
                  <a:srgbClr val="C00000"/>
                </a:solidFill>
                <a:latin typeface="Times New Roman" panose="02020603050405020304" pitchFamily="18" charset="0"/>
                <a:cs typeface="Times New Roman" panose="02020603050405020304" pitchFamily="18" charset="0"/>
              </a:rPr>
              <a:t>Необхідні  відомості про Транспортний засіб</a:t>
            </a:r>
            <a:r>
              <a:rPr lang="ru-RU" sz="1800" b="1" dirty="0">
                <a:solidFill>
                  <a:srgbClr val="C00000"/>
                </a:solidFill>
                <a:latin typeface="Times New Roman" panose="02020603050405020304" pitchFamily="18" charset="0"/>
                <a:cs typeface="Times New Roman" panose="02020603050405020304" pitchFamily="18" charset="0"/>
              </a:rPr>
              <a:t> для </a:t>
            </a:r>
            <a:r>
              <a:rPr lang="ru-RU" sz="1800" b="1" dirty="0" err="1">
                <a:solidFill>
                  <a:srgbClr val="C00000"/>
                </a:solidFill>
                <a:latin typeface="Times New Roman" panose="02020603050405020304" pitchFamily="18" charset="0"/>
                <a:cs typeface="Times New Roman" panose="02020603050405020304" pitchFamily="18" charset="0"/>
              </a:rPr>
              <a:t>укладання</a:t>
            </a:r>
            <a:r>
              <a:rPr lang="ru-RU" sz="1800" b="1" dirty="0">
                <a:solidFill>
                  <a:srgbClr val="C00000"/>
                </a:solidFill>
                <a:latin typeface="Times New Roman" panose="02020603050405020304" pitchFamily="18" charset="0"/>
                <a:cs typeface="Times New Roman" panose="02020603050405020304" pitchFamily="18" charset="0"/>
              </a:rPr>
              <a:t> д</a:t>
            </a:r>
            <a:r>
              <a:rPr lang="uk-UA" sz="1800" b="1" dirty="0" err="1">
                <a:solidFill>
                  <a:srgbClr val="C00000"/>
                </a:solidFill>
                <a:latin typeface="Times New Roman" panose="02020603050405020304" pitchFamily="18" charset="0"/>
                <a:cs typeface="Times New Roman" panose="02020603050405020304" pitchFamily="18" charset="0"/>
              </a:rPr>
              <a:t>оговору</a:t>
            </a:r>
            <a:r>
              <a:rPr lang="uk-UA" sz="1800" b="1" dirty="0">
                <a:solidFill>
                  <a:srgbClr val="C00000"/>
                </a:solidFill>
                <a:latin typeface="Times New Roman" panose="02020603050405020304" pitchFamily="18" charset="0"/>
                <a:cs typeface="Times New Roman" panose="02020603050405020304" pitchFamily="18" charset="0"/>
              </a:rPr>
              <a:t> страхування </a:t>
            </a:r>
            <a:r>
              <a:rPr lang="ru-RU" sz="1800" b="1" dirty="0">
                <a:solidFill>
                  <a:srgbClr val="C00000"/>
                </a:solidFill>
                <a:latin typeface="Times New Roman" panose="02020603050405020304" pitchFamily="18" charset="0"/>
                <a:cs typeface="Times New Roman" panose="02020603050405020304" pitchFamily="18" charset="0"/>
              </a:rPr>
              <a:t>:</a:t>
            </a:r>
          </a:p>
          <a:p>
            <a:pPr marL="285750" lvl="0" indent="-285750">
              <a:buFont typeface="Arial" panose="020B0604020202020204" pitchFamily="34" charset="0"/>
              <a:buChar char="•"/>
            </a:pPr>
            <a:r>
              <a:rPr lang="uk-UA" sz="1800" dirty="0">
                <a:latin typeface="Times New Roman" panose="02020603050405020304" pitchFamily="18" charset="0"/>
                <a:cs typeface="Times New Roman" panose="02020603050405020304" pitchFamily="18" charset="0"/>
              </a:rPr>
              <a:t>Марка	</a:t>
            </a:r>
          </a:p>
          <a:p>
            <a:pPr marL="285750" lvl="0" indent="-285750">
              <a:buFont typeface="Arial" panose="020B0604020202020204" pitchFamily="34" charset="0"/>
              <a:buChar char="•"/>
            </a:pPr>
            <a:r>
              <a:rPr lang="uk-UA" sz="1800" dirty="0">
                <a:latin typeface="Times New Roman" panose="02020603050405020304" pitchFamily="18" charset="0"/>
                <a:cs typeface="Times New Roman" panose="02020603050405020304" pitchFamily="18" charset="0"/>
              </a:rPr>
              <a:t>Модель	</a:t>
            </a:r>
          </a:p>
          <a:p>
            <a:pPr marL="285750" lvl="0" indent="-285750">
              <a:buFont typeface="Arial" panose="020B0604020202020204" pitchFamily="34" charset="0"/>
              <a:buChar char="•"/>
            </a:pPr>
            <a:r>
              <a:rPr lang="uk-UA" sz="1800" dirty="0">
                <a:latin typeface="Times New Roman" panose="02020603050405020304" pitchFamily="18" charset="0"/>
                <a:cs typeface="Times New Roman" panose="02020603050405020304" pitchFamily="18" charset="0"/>
              </a:rPr>
              <a:t>Державний номерний знак	</a:t>
            </a:r>
            <a:endParaRPr lang="en-US" sz="18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uk-UA" sz="1800" dirty="0">
                <a:latin typeface="Times New Roman" panose="02020603050405020304" pitchFamily="18" charset="0"/>
                <a:cs typeface="Times New Roman" panose="02020603050405020304" pitchFamily="18" charset="0"/>
              </a:rPr>
              <a:t>Номер кузова/шасі</a:t>
            </a:r>
            <a:endParaRPr lang="uk-UA"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ru-RU" sz="1800" dirty="0" err="1">
                <a:latin typeface="Times New Roman" panose="02020603050405020304" pitchFamily="18" charset="0"/>
                <a:cs typeface="Times New Roman" panose="02020603050405020304" pitchFamily="18" charset="0"/>
              </a:rPr>
              <a:t>Рік</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випуску</a:t>
            </a:r>
            <a:r>
              <a:rPr lang="ru-RU" sz="1800" dirty="0">
                <a:latin typeface="Times New Roman" panose="02020603050405020304" pitchFamily="18" charset="0"/>
                <a:cs typeface="Times New Roman" panose="02020603050405020304" pitchFamily="18" charset="0"/>
              </a:rPr>
              <a:t> ТЗ</a:t>
            </a:r>
            <a:r>
              <a:rPr lang="en-US" sz="1800" dirty="0">
                <a:latin typeface="Times New Roman" panose="02020603050405020304" pitchFamily="18" charset="0"/>
                <a:cs typeface="Times New Roman" panose="02020603050405020304" pitchFamily="18" charset="0"/>
              </a:rPr>
              <a:t>	</a:t>
            </a:r>
            <a:endParaRPr lang="uk-UA" sz="18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uk-UA" sz="1800" dirty="0">
                <a:latin typeface="Times New Roman" panose="02020603050405020304" pitchFamily="18" charset="0"/>
                <a:cs typeface="Times New Roman" panose="02020603050405020304" pitchFamily="18" charset="0"/>
              </a:rPr>
              <a:t>Місце реєстрації ТЗ	</a:t>
            </a:r>
          </a:p>
          <a:p>
            <a:pPr marL="285750" lvl="0" indent="-285750">
              <a:buFont typeface="Arial" panose="020B0604020202020204" pitchFamily="34" charset="0"/>
              <a:buChar char="•"/>
            </a:pPr>
            <a:r>
              <a:rPr lang="uk-UA" sz="1800" dirty="0">
                <a:latin typeface="Times New Roman" panose="02020603050405020304" pitchFamily="18" charset="0"/>
                <a:cs typeface="Times New Roman" panose="02020603050405020304" pitchFamily="18" charset="0"/>
              </a:rPr>
              <a:t>Режим експлуатації - ТАКСІ / МАРШРУТНЕ ТАКСІ</a:t>
            </a:r>
            <a:r>
              <a:rPr lang="uk-UA" sz="1800" dirty="0">
                <a:solidFill>
                  <a:srgbClr val="0070C0"/>
                </a:solidFill>
              </a:rPr>
              <a:t>	</a:t>
            </a:r>
            <a:endParaRPr lang="ru-UA" dirty="0"/>
          </a:p>
        </p:txBody>
      </p:sp>
      <p:sp>
        <p:nvSpPr>
          <p:cNvPr id="26" name="TextBox 25">
            <a:extLst>
              <a:ext uri="{FF2B5EF4-FFF2-40B4-BE49-F238E27FC236}">
                <a16:creationId xmlns:a16="http://schemas.microsoft.com/office/drawing/2014/main" id="{460E71A2-84AC-464A-9568-2D23A2D37E0A}"/>
              </a:ext>
            </a:extLst>
          </p:cNvPr>
          <p:cNvSpPr txBox="1"/>
          <p:nvPr/>
        </p:nvSpPr>
        <p:spPr>
          <a:xfrm>
            <a:off x="876731" y="1623355"/>
            <a:ext cx="8790565" cy="646331"/>
          </a:xfrm>
          <a:prstGeom prst="rect">
            <a:avLst/>
          </a:prstGeom>
          <a:noFill/>
        </p:spPr>
        <p:txBody>
          <a:bodyPr wrap="square" rtlCol="0">
            <a:spAutoFit/>
          </a:bodyPr>
          <a:lstStyle/>
          <a:p>
            <a:r>
              <a:rPr lang="ru-RU" sz="1800" kern="150" spc="-10" dirty="0" err="1">
                <a:solidFill>
                  <a:srgbClr val="C00000"/>
                </a:solidFill>
                <a:effectLst/>
                <a:latin typeface="Times New Roman" panose="02020603050405020304" pitchFamily="18" charset="0"/>
                <a:ea typeface="Times New Roman" panose="02020603050405020304" pitchFamily="18" charset="0"/>
              </a:rPr>
              <a:t>Ліміт</a:t>
            </a:r>
            <a:r>
              <a:rPr lang="ru-RU" sz="1800" kern="150" spc="-10" dirty="0">
                <a:solidFill>
                  <a:srgbClr val="C00000"/>
                </a:solidFill>
                <a:effectLst/>
                <a:latin typeface="Times New Roman" panose="02020603050405020304" pitchFamily="18" charset="0"/>
                <a:ea typeface="Times New Roman" panose="02020603050405020304" pitchFamily="18" charset="0"/>
              </a:rPr>
              <a:t> на один </a:t>
            </a:r>
            <a:r>
              <a:rPr lang="ru-RU" sz="1800" kern="150" spc="-10" dirty="0" err="1">
                <a:solidFill>
                  <a:srgbClr val="C00000"/>
                </a:solidFill>
                <a:effectLst/>
                <a:latin typeface="Times New Roman" panose="02020603050405020304" pitchFamily="18" charset="0"/>
                <a:ea typeface="Times New Roman" panose="02020603050405020304" pitchFamily="18" charset="0"/>
              </a:rPr>
              <a:t>страховий</a:t>
            </a:r>
            <a:r>
              <a:rPr lang="ru-RU" sz="1800" kern="150" spc="-10" dirty="0">
                <a:solidFill>
                  <a:srgbClr val="C00000"/>
                </a:solidFill>
                <a:effectLst/>
                <a:latin typeface="Times New Roman" panose="02020603050405020304" pitchFamily="18" charset="0"/>
                <a:ea typeface="Times New Roman" panose="02020603050405020304" pitchFamily="18" charset="0"/>
              </a:rPr>
              <a:t> </a:t>
            </a:r>
            <a:r>
              <a:rPr lang="ru-RU" sz="1800" kern="150" spc="-10" dirty="0" err="1">
                <a:solidFill>
                  <a:srgbClr val="C00000"/>
                </a:solidFill>
                <a:effectLst/>
                <a:latin typeface="Times New Roman" panose="02020603050405020304" pitchFamily="18" charset="0"/>
                <a:ea typeface="Times New Roman" panose="02020603050405020304" pitchFamily="18" charset="0"/>
              </a:rPr>
              <a:t>випадок</a:t>
            </a:r>
            <a:r>
              <a:rPr lang="ru-RU" sz="1800" kern="150" spc="-10" dirty="0">
                <a:solidFill>
                  <a:srgbClr val="C00000"/>
                </a:solidFill>
                <a:effectLst/>
                <a:latin typeface="Times New Roman" panose="02020603050405020304" pitchFamily="18" charset="0"/>
                <a:ea typeface="Times New Roman" panose="02020603050405020304" pitchFamily="18" charset="0"/>
              </a:rPr>
              <a:t> для </a:t>
            </a:r>
            <a:r>
              <a:rPr lang="ru-RU" sz="1800" kern="150" spc="-10" dirty="0" err="1">
                <a:solidFill>
                  <a:srgbClr val="C00000"/>
                </a:solidFill>
                <a:effectLst/>
                <a:latin typeface="Times New Roman" panose="02020603050405020304" pitchFamily="18" charset="0"/>
                <a:ea typeface="Times New Roman" panose="02020603050405020304" pitchFamily="18" charset="0"/>
              </a:rPr>
              <a:t>вантажних</a:t>
            </a:r>
            <a:r>
              <a:rPr lang="ru-RU" sz="1800" kern="150" spc="-10" dirty="0">
                <a:solidFill>
                  <a:srgbClr val="C00000"/>
                </a:solidFill>
                <a:effectLst/>
                <a:latin typeface="Times New Roman" panose="02020603050405020304" pitchFamily="18" charset="0"/>
                <a:ea typeface="Times New Roman" panose="02020603050405020304" pitchFamily="18" charset="0"/>
              </a:rPr>
              <a:t> ТЗ і </a:t>
            </a:r>
            <a:r>
              <a:rPr lang="ru-RU" sz="1800" kern="150" spc="-10" dirty="0" err="1">
                <a:solidFill>
                  <a:srgbClr val="C00000"/>
                </a:solidFill>
                <a:effectLst/>
                <a:latin typeface="Times New Roman" panose="02020603050405020304" pitchFamily="18" charset="0"/>
                <a:ea typeface="Times New Roman" panose="02020603050405020304" pitchFamily="18" charset="0"/>
              </a:rPr>
              <a:t>причепів</a:t>
            </a:r>
            <a:r>
              <a:rPr lang="ru-RU" sz="1800" kern="150" spc="-10" dirty="0">
                <a:solidFill>
                  <a:srgbClr val="C00000"/>
                </a:solidFill>
                <a:effectLst/>
                <a:latin typeface="Times New Roman" panose="02020603050405020304" pitchFamily="18" charset="0"/>
                <a:ea typeface="Times New Roman" panose="02020603050405020304" pitchFamily="18" charset="0"/>
              </a:rPr>
              <a:t> до </a:t>
            </a:r>
            <a:r>
              <a:rPr lang="ru-RU" sz="1800" kern="150" spc="-10" dirty="0" err="1">
                <a:solidFill>
                  <a:srgbClr val="C00000"/>
                </a:solidFill>
                <a:effectLst/>
                <a:latin typeface="Times New Roman" panose="02020603050405020304" pitchFamily="18" charset="0"/>
                <a:ea typeface="Times New Roman" panose="02020603050405020304" pitchFamily="18" charset="0"/>
              </a:rPr>
              <a:t>вантажних</a:t>
            </a:r>
            <a:r>
              <a:rPr lang="ru-RU" sz="1800" kern="150" spc="-10" dirty="0">
                <a:solidFill>
                  <a:srgbClr val="C00000"/>
                </a:solidFill>
                <a:effectLst/>
                <a:latin typeface="Times New Roman" panose="02020603050405020304" pitchFamily="18" charset="0"/>
                <a:ea typeface="Times New Roman" panose="02020603050405020304" pitchFamily="18" charset="0"/>
              </a:rPr>
              <a:t> ТЗ по типу: С1, С2, E, </a:t>
            </a:r>
            <a:r>
              <a:rPr lang="ru-RU" sz="1800" kern="150" spc="-10" dirty="0" err="1">
                <a:solidFill>
                  <a:srgbClr val="C00000"/>
                </a:solidFill>
                <a:effectLst/>
                <a:latin typeface="Times New Roman" panose="02020603050405020304" pitchFamily="18" charset="0"/>
                <a:ea typeface="Times New Roman" panose="02020603050405020304" pitchFamily="18" charset="0"/>
              </a:rPr>
              <a:t>відповідно</a:t>
            </a:r>
            <a:r>
              <a:rPr lang="ru-RU" sz="1800" kern="150" spc="-10" dirty="0">
                <a:solidFill>
                  <a:srgbClr val="C00000"/>
                </a:solidFill>
                <a:effectLst/>
                <a:latin typeface="Times New Roman" panose="02020603050405020304" pitchFamily="18" charset="0"/>
                <a:ea typeface="Times New Roman" panose="02020603050405020304" pitchFamily="18" charset="0"/>
              </a:rPr>
              <a:t> до </a:t>
            </a:r>
            <a:r>
              <a:rPr lang="ru-RU" sz="1800" kern="150" spc="-10" dirty="0" err="1">
                <a:solidFill>
                  <a:srgbClr val="C00000"/>
                </a:solidFill>
                <a:effectLst/>
                <a:latin typeface="Times New Roman" panose="02020603050405020304" pitchFamily="18" charset="0"/>
                <a:ea typeface="Times New Roman" panose="02020603050405020304" pitchFamily="18" charset="0"/>
              </a:rPr>
              <a:t>свідоцтва</a:t>
            </a:r>
            <a:r>
              <a:rPr lang="ru-RU" sz="1800" kern="150" spc="-10" dirty="0">
                <a:solidFill>
                  <a:srgbClr val="C00000"/>
                </a:solidFill>
                <a:effectLst/>
                <a:latin typeface="Times New Roman" panose="02020603050405020304" pitchFamily="18" charset="0"/>
                <a:ea typeface="Times New Roman" panose="02020603050405020304" pitchFamily="18" charset="0"/>
              </a:rPr>
              <a:t> про </a:t>
            </a:r>
            <a:r>
              <a:rPr lang="ru-RU" sz="1800" kern="150" spc="-10" dirty="0" err="1">
                <a:solidFill>
                  <a:srgbClr val="C00000"/>
                </a:solidFill>
                <a:effectLst/>
                <a:latin typeface="Times New Roman" panose="02020603050405020304" pitchFamily="18" charset="0"/>
                <a:ea typeface="Times New Roman" panose="02020603050405020304" pitchFamily="18" charset="0"/>
              </a:rPr>
              <a:t>реєстрацію</a:t>
            </a:r>
            <a:r>
              <a:rPr lang="ru-RU" sz="1800" kern="150" spc="-10" dirty="0">
                <a:solidFill>
                  <a:srgbClr val="C00000"/>
                </a:solidFill>
                <a:effectLst/>
                <a:latin typeface="Times New Roman" panose="02020603050405020304" pitchFamily="18" charset="0"/>
                <a:ea typeface="Times New Roman" panose="02020603050405020304" pitchFamily="18" charset="0"/>
              </a:rPr>
              <a:t> – 100 000 грн.</a:t>
            </a:r>
            <a:endParaRPr lang="ru-UA" dirty="0">
              <a:solidFill>
                <a:srgbClr val="C00000"/>
              </a:solidFill>
            </a:endParaRPr>
          </a:p>
        </p:txBody>
      </p:sp>
      <p:pic>
        <p:nvPicPr>
          <p:cNvPr id="27" name="Рисунок 26">
            <a:extLst>
              <a:ext uri="{FF2B5EF4-FFF2-40B4-BE49-F238E27FC236}">
                <a16:creationId xmlns:a16="http://schemas.microsoft.com/office/drawing/2014/main" id="{F414710C-9EA6-4E80-9FBB-E66CF6726B7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1185"/>
          <a:stretch/>
        </p:blipFill>
        <p:spPr>
          <a:xfrm>
            <a:off x="374155" y="1631725"/>
            <a:ext cx="594927" cy="528381"/>
          </a:xfrm>
          <a:prstGeom prst="rect">
            <a:avLst/>
          </a:prstGeom>
        </p:spPr>
      </p:pic>
    </p:spTree>
    <p:extLst>
      <p:ext uri="{BB962C8B-B14F-4D97-AF65-F5344CB8AC3E}">
        <p14:creationId xmlns:p14="http://schemas.microsoft.com/office/powerpoint/2010/main" val="36547979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7F0B67FF-A6E1-460C-8211-7CA661160CFC}"/>
              </a:ext>
            </a:extLst>
          </p:cNvPr>
          <p:cNvSpPr/>
          <p:nvPr/>
        </p:nvSpPr>
        <p:spPr>
          <a:xfrm>
            <a:off x="-8756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ru-RU" sz="2000" b="1" dirty="0">
                <a:solidFill>
                  <a:schemeClr val="bg1"/>
                </a:solidFill>
                <a:effectLst/>
                <a:latin typeface="Times New Roman" panose="02020603050405020304" pitchFamily="18" charset="0"/>
                <a:ea typeface="Times New Roman" panose="02020603050405020304" pitchFamily="18" charset="0"/>
              </a:rPr>
              <a:t>ПОРЯДОК </a:t>
            </a:r>
            <a:r>
              <a:rPr lang="ru-RU" sz="2000" b="1" dirty="0">
                <a:solidFill>
                  <a:schemeClr val="bg1"/>
                </a:solidFill>
                <a:latin typeface="Times New Roman" panose="02020603050405020304" pitchFamily="18" charset="0"/>
                <a:ea typeface="Times New Roman" panose="02020603050405020304" pitchFamily="18" charset="0"/>
              </a:rPr>
              <a:t>ТА УМОВИ РОЗРАХУНКУ ВІДШКОДУВАННЯ </a:t>
            </a:r>
            <a:endParaRPr lang="ru-RU" sz="28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FA3A1648-5CFB-4850-BDFA-02DA3F4D621F}"/>
              </a:ext>
            </a:extLst>
          </p:cNvPr>
          <p:cNvPicPr>
            <a:picLocks noChangeAspect="1"/>
          </p:cNvPicPr>
          <p:nvPr/>
        </p:nvPicPr>
        <p:blipFill>
          <a:blip r:embed="rId2"/>
          <a:stretch>
            <a:fillRect/>
          </a:stretch>
        </p:blipFill>
        <p:spPr>
          <a:xfrm>
            <a:off x="-12823" y="6717792"/>
            <a:ext cx="9906000" cy="140208"/>
          </a:xfrm>
          <a:prstGeom prst="rect">
            <a:avLst/>
          </a:prstGeom>
        </p:spPr>
      </p:pic>
      <p:sp>
        <p:nvSpPr>
          <p:cNvPr id="5" name="TextBox 4">
            <a:extLst>
              <a:ext uri="{FF2B5EF4-FFF2-40B4-BE49-F238E27FC236}">
                <a16:creationId xmlns:a16="http://schemas.microsoft.com/office/drawing/2014/main" id="{8E33FE25-55A9-4D7D-ADF7-B7617F969545}"/>
              </a:ext>
            </a:extLst>
          </p:cNvPr>
          <p:cNvSpPr txBox="1"/>
          <p:nvPr/>
        </p:nvSpPr>
        <p:spPr>
          <a:xfrm>
            <a:off x="272479" y="548680"/>
            <a:ext cx="9361041" cy="3192028"/>
          </a:xfrm>
          <a:prstGeom prst="rect">
            <a:avLst/>
          </a:prstGeom>
          <a:noFill/>
        </p:spPr>
        <p:txBody>
          <a:bodyPr wrap="square">
            <a:spAutoFit/>
          </a:bodyPr>
          <a:lstStyle/>
          <a:p>
            <a:pPr algn="just">
              <a:lnSpc>
                <a:spcPct val="107000"/>
              </a:lnSpc>
              <a:spcAft>
                <a:spcPts val="800"/>
              </a:spcAft>
            </a:pPr>
            <a:r>
              <a:rPr lang="uk-UA" sz="1400" b="1" u="sng" dirty="0">
                <a:effectLst/>
                <a:latin typeface="Times New Roman" panose="02020603050405020304" pitchFamily="18" charset="0"/>
                <a:ea typeface="Calibri" panose="020F0502020204030204" pitchFamily="34" charset="0"/>
                <a:cs typeface="Times New Roman" panose="02020603050405020304" pitchFamily="18" charset="0"/>
              </a:rPr>
              <a:t>За ризиком настання цивільної відповідальності за шкоду, заподіяну майну третіх осіб, відшкодовується шкода, пов’язана з:</a:t>
            </a:r>
            <a:endParaRPr lang="ru-UA" sz="1400" b="1" u="sng"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Пошкодженням ТЗ потерпілого (витрати, пов'язані з відновлювальним ремонтом </a:t>
            </a:r>
            <a:r>
              <a:rPr lang="uk-UA" sz="1200" b="1" u="sng" dirty="0">
                <a:effectLst/>
                <a:latin typeface="Times New Roman" panose="02020603050405020304" pitchFamily="18" charset="0"/>
                <a:ea typeface="Calibri" panose="020F0502020204030204" pitchFamily="34" charset="0"/>
                <a:cs typeface="Times New Roman" panose="02020603050405020304" pitchFamily="18" charset="0"/>
              </a:rPr>
              <a:t>з урахуванням зносу</a:t>
            </a: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 розрахованого у порядку, встановленому законодавством);</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Фізичним знищенням ТЗ потерпілого, а саме різниця між вартістю ТЗ до та після ДТП. Транспортний засіб вважається фізично знищеним, якщо його ремонт є технічно неможливим чи економічно необґрунтованим. Ремонт вважається економічно необґрунтованим, якщо передбачені згідно зі звітом (актом) чи висновком про оцінку, виконаним оцінювачем або експертом відповідно до законодавства, витрати на відновлювальний ремонт транспортного засобу перевищують вартість транспортного засобу безпосередньо перед ДТП;</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Пошкодженням чи фізичним знищенням доріг, дорожніх споруд, технічних засобів регулювання руху та інших матеріальних цінностей;</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Пошкодженням чи фізичним знищенням іншого майна потерпілого;</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Проведенням робіт, які необхідні для врятування потерпілих в результаті ДТП;</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Пошкодженням транспортного засобу, використаного для доставки потерпілого до відповідного закладу охорони здоров'я, чи забрудненням салону цього ТЗ;</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effectLst/>
                <a:latin typeface="Times New Roman" panose="02020603050405020304" pitchFamily="18" charset="0"/>
                <a:ea typeface="Calibri" panose="020F0502020204030204" pitchFamily="34" charset="0"/>
                <a:cs typeface="Times New Roman" panose="02020603050405020304" pitchFamily="18" charset="0"/>
              </a:rPr>
              <a:t>Евакуацією транспортних засобів потерпілих з місця ДТП до найближчого СТО або до місця стоянки в межах адміністративного району, де сталася подія.</a:t>
            </a:r>
            <a:endParaRPr lang="ru-UA" sz="12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542B6D16-3EF7-449F-8232-03E80F1B1757}"/>
              </a:ext>
            </a:extLst>
          </p:cNvPr>
          <p:cNvSpPr txBox="1"/>
          <p:nvPr/>
        </p:nvSpPr>
        <p:spPr>
          <a:xfrm>
            <a:off x="272479" y="3645024"/>
            <a:ext cx="9361042" cy="3004669"/>
          </a:xfrm>
          <a:prstGeom prst="rect">
            <a:avLst/>
          </a:prstGeom>
          <a:noFill/>
        </p:spPr>
        <p:txBody>
          <a:bodyPr wrap="square" rtlCol="0">
            <a:spAutoFit/>
          </a:bodyPr>
          <a:lstStyle/>
          <a:p>
            <a:pPr algn="just">
              <a:lnSpc>
                <a:spcPct val="107000"/>
              </a:lnSpc>
              <a:spcAft>
                <a:spcPts val="800"/>
              </a:spcAft>
            </a:pPr>
            <a:r>
              <a:rPr lang="uk-UA" sz="1400" b="1" u="sng" dirty="0">
                <a:effectLst/>
                <a:latin typeface="Times New Roman" panose="02020603050405020304" pitchFamily="18" charset="0"/>
                <a:ea typeface="Calibri" panose="020F0502020204030204" pitchFamily="34" charset="0"/>
                <a:cs typeface="Times New Roman" panose="02020603050405020304" pitchFamily="18" charset="0"/>
              </a:rPr>
              <a:t>Розмір суми страхового відшкодування (страхової виплати) за  ризиком настання відповідальності за шкоду, заподіяну майну третіх осіб визначається на підставі документів, визначених Договором страхування та розраховується окремо по кожному з застрахованих ризиків із застосуванням наступних умов у зазначеній послідовності:</a:t>
            </a:r>
            <a:endParaRPr lang="ru-UA" sz="1400" b="1" u="sng" dirty="0">
              <a:effectLst/>
              <a:latin typeface="Times New Roman" panose="02020603050405020304" pitchFamily="18" charset="0"/>
              <a:ea typeface="Calibri" panose="020F0502020204030204" pitchFamily="34"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latin typeface="Times New Roman" panose="02020603050405020304" pitchFamily="18" charset="0"/>
                <a:cs typeface="Times New Roman" panose="02020603050405020304" pitchFamily="18" charset="0"/>
              </a:rPr>
              <a:t>Розмір страхового відшкодування обмежується сумою, яка у сукупності з сумами всіх попередніх страхових </a:t>
            </a:r>
            <a:r>
              <a:rPr lang="uk-UA" sz="1200" dirty="0" err="1">
                <a:latin typeface="Times New Roman" panose="02020603050405020304" pitchFamily="18" charset="0"/>
                <a:cs typeface="Times New Roman" panose="02020603050405020304" pitchFamily="18" charset="0"/>
              </a:rPr>
              <a:t>відшкодувань</a:t>
            </a:r>
            <a:r>
              <a:rPr lang="uk-UA" sz="1200" dirty="0">
                <a:latin typeface="Times New Roman" panose="02020603050405020304" pitchFamily="18" charset="0"/>
                <a:cs typeface="Times New Roman" panose="02020603050405020304" pitchFamily="18" charset="0"/>
              </a:rPr>
              <a:t> по ризику не повинна перевищувати страхову суму по цьому ризику.</a:t>
            </a:r>
            <a:endParaRPr lang="ru-UA" sz="1200" dirty="0">
              <a:latin typeface="Times New Roman" panose="02020603050405020304" pitchFamily="18"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latin typeface="Times New Roman" panose="02020603050405020304" pitchFamily="18" charset="0"/>
                <a:cs typeface="Times New Roman" panose="02020603050405020304" pitchFamily="18" charset="0"/>
              </a:rPr>
              <a:t>Розмір страхового відшкодування обмежується страховою сумою по одному страховому випадку.</a:t>
            </a:r>
            <a:endParaRPr lang="ru-UA" sz="1200" dirty="0">
              <a:latin typeface="Times New Roman" panose="02020603050405020304" pitchFamily="18"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latin typeface="Times New Roman" panose="02020603050405020304" pitchFamily="18" charset="0"/>
                <a:cs typeface="Times New Roman" panose="02020603050405020304" pitchFamily="18" charset="0"/>
              </a:rPr>
              <a:t>Розмір страхового відшкодування зменшується на суму розрахованого по даному страховому випадку страхового відшкодування за Полісом ОСЦПВВНТЗ.</a:t>
            </a:r>
            <a:endParaRPr lang="ru-UA" sz="1200" dirty="0">
              <a:latin typeface="Times New Roman" panose="02020603050405020304" pitchFamily="18"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latin typeface="Times New Roman" panose="02020603050405020304" pitchFamily="18" charset="0"/>
                <a:cs typeface="Times New Roman" panose="02020603050405020304" pitchFamily="18" charset="0"/>
              </a:rPr>
              <a:t>Сума страхового відшкодування зменшується </a:t>
            </a:r>
            <a:r>
              <a:rPr lang="uk-UA" sz="1200" dirty="0" err="1">
                <a:latin typeface="Times New Roman" panose="02020603050405020304" pitchFamily="18" charset="0"/>
                <a:cs typeface="Times New Roman" panose="02020603050405020304" pitchFamily="18" charset="0"/>
              </a:rPr>
              <a:t>пропорційно</a:t>
            </a:r>
            <a:r>
              <a:rPr lang="uk-UA" sz="1200" dirty="0">
                <a:latin typeface="Times New Roman" panose="02020603050405020304" pitchFamily="18" charset="0"/>
                <a:cs typeface="Times New Roman" panose="02020603050405020304" pitchFamily="18" charset="0"/>
              </a:rPr>
              <a:t> відношенню сплаченого Страхувальником страхового платежу до нарахованого за весь строк дії Договору страхового платежу, якщо Страхувальник не сплатив повну суму страхових платежів, передбачених Договором, протягом 10 (десяти) днів з моменту повідомлення про страховий випадок. Страховик має право вирахувати з суми страхового відшкодування ще несплачені страхові платежі без застосування зазначеного в цьому пункті пропорційного відшкодування.</a:t>
            </a:r>
            <a:endParaRPr lang="ru-UA" sz="1200" dirty="0">
              <a:latin typeface="Times New Roman" panose="02020603050405020304" pitchFamily="18" charset="0"/>
              <a:cs typeface="Times New Roman" panose="02020603050405020304" pitchFamily="18" charset="0"/>
            </a:endParaRPr>
          </a:p>
          <a:p>
            <a:pPr marL="108000" indent="-108000" algn="just">
              <a:lnSpc>
                <a:spcPct val="80000"/>
              </a:lnSpc>
              <a:spcAft>
                <a:spcPts val="800"/>
              </a:spcAft>
              <a:buFont typeface="Arial" panose="020B0604020202020204" pitchFamily="34" charset="0"/>
              <a:buChar char="•"/>
            </a:pPr>
            <a:r>
              <a:rPr lang="uk-UA" sz="1200" dirty="0">
                <a:latin typeface="Times New Roman" panose="02020603050405020304" pitchFamily="18" charset="0"/>
                <a:cs typeface="Times New Roman" panose="02020603050405020304" pitchFamily="18" charset="0"/>
              </a:rPr>
              <a:t>Сума страхового відшкодування зменшується на частину збитків, відшкодованих особою, винною у їх заподіянні.</a:t>
            </a:r>
            <a:endParaRPr lang="ru-UA"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4259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7F0B67FF-A6E1-460C-8211-7CA661160CFC}"/>
              </a:ext>
            </a:extLst>
          </p:cNvPr>
          <p:cNvSpPr/>
          <p:nvPr/>
        </p:nvSpPr>
        <p:spPr>
          <a:xfrm>
            <a:off x="0" y="-13764"/>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Страховий продукт «ДЦВ на Вибір» (ДЦВ 2016)</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FA3A1648-5CFB-4850-BDFA-02DA3F4D621F}"/>
              </a:ext>
            </a:extLst>
          </p:cNvPr>
          <p:cNvPicPr>
            <a:picLocks noChangeAspect="1"/>
          </p:cNvPicPr>
          <p:nvPr/>
        </p:nvPicPr>
        <p:blipFill>
          <a:blip r:embed="rId2"/>
          <a:stretch>
            <a:fillRect/>
          </a:stretch>
        </p:blipFill>
        <p:spPr>
          <a:xfrm>
            <a:off x="-12823" y="6717792"/>
            <a:ext cx="9906000" cy="140208"/>
          </a:xfrm>
          <a:prstGeom prst="rect">
            <a:avLst/>
          </a:prstGeom>
        </p:spPr>
      </p:pic>
      <p:sp>
        <p:nvSpPr>
          <p:cNvPr id="7" name="TextBox 6">
            <a:extLst>
              <a:ext uri="{FF2B5EF4-FFF2-40B4-BE49-F238E27FC236}">
                <a16:creationId xmlns:a16="http://schemas.microsoft.com/office/drawing/2014/main" id="{DF84E2F9-26EE-455B-9816-E3B4BF416D4B}"/>
              </a:ext>
            </a:extLst>
          </p:cNvPr>
          <p:cNvSpPr txBox="1"/>
          <p:nvPr/>
        </p:nvSpPr>
        <p:spPr>
          <a:xfrm>
            <a:off x="174440" y="620453"/>
            <a:ext cx="9289032" cy="2523768"/>
          </a:xfrm>
          <a:prstGeom prst="rect">
            <a:avLst/>
          </a:prstGeom>
          <a:noFill/>
        </p:spPr>
        <p:txBody>
          <a:bodyPr wrap="square">
            <a:spAutoFit/>
          </a:bodyPr>
          <a:lstStyle/>
          <a:p>
            <a:pPr algn="just"/>
            <a:r>
              <a:rPr lang="ru-RU" sz="2000" b="1" dirty="0" err="1"/>
              <a:t>Страховий</a:t>
            </a:r>
            <a:r>
              <a:rPr lang="ru-RU" sz="2000" b="1" dirty="0"/>
              <a:t> продукт для </a:t>
            </a:r>
            <a:r>
              <a:rPr lang="ru-RU" sz="2000" b="1" dirty="0" err="1"/>
              <a:t>спецтехніки</a:t>
            </a:r>
            <a:r>
              <a:rPr lang="ru-RU" sz="2000" dirty="0"/>
              <a:t>, яка </a:t>
            </a:r>
            <a:r>
              <a:rPr lang="ru-RU" sz="2000" b="1" dirty="0"/>
              <a:t>не </a:t>
            </a:r>
            <a:r>
              <a:rPr lang="ru-RU" sz="2000" b="1" dirty="0" err="1"/>
              <a:t>підлягає</a:t>
            </a:r>
            <a:r>
              <a:rPr lang="ru-RU" sz="2000" b="1" dirty="0"/>
              <a:t> </a:t>
            </a:r>
            <a:r>
              <a:rPr lang="ru-RU" sz="2000" b="1" dirty="0" err="1"/>
              <a:t>страхуванню</a:t>
            </a:r>
            <a:r>
              <a:rPr lang="ru-RU" sz="2000" b="1" dirty="0"/>
              <a:t> за ОСЦПВВНТЗ</a:t>
            </a:r>
            <a:r>
              <a:rPr lang="ru-RU" sz="2000" dirty="0"/>
              <a:t>. </a:t>
            </a:r>
            <a:r>
              <a:rPr lang="ru-RU" sz="2000" dirty="0" err="1"/>
              <a:t>Інші</a:t>
            </a:r>
            <a:r>
              <a:rPr lang="ru-RU" sz="2000" dirty="0"/>
              <a:t> </a:t>
            </a:r>
            <a:r>
              <a:rPr lang="ru-RU" sz="2000" dirty="0" err="1"/>
              <a:t>випадки</a:t>
            </a:r>
            <a:r>
              <a:rPr lang="ru-RU" sz="2000" dirty="0"/>
              <a:t> — </a:t>
            </a:r>
            <a:r>
              <a:rPr lang="ru-RU" sz="2000" b="1" dirty="0" err="1"/>
              <a:t>лише</a:t>
            </a:r>
            <a:r>
              <a:rPr lang="ru-RU" sz="2000" b="1" dirty="0"/>
              <a:t> за </a:t>
            </a:r>
            <a:r>
              <a:rPr lang="ru-RU" sz="2000" b="1" dirty="0" err="1"/>
              <a:t>погодженням</a:t>
            </a:r>
            <a:r>
              <a:rPr lang="ru-RU" sz="2000" dirty="0"/>
              <a:t>.</a:t>
            </a:r>
          </a:p>
          <a:p>
            <a:pPr algn="just"/>
            <a:r>
              <a:rPr lang="ru-RU" sz="2000" dirty="0" err="1">
                <a:solidFill>
                  <a:srgbClr val="C00000"/>
                </a:solidFill>
              </a:rPr>
              <a:t>Розрахунок</a:t>
            </a:r>
            <a:r>
              <a:rPr lang="ru-RU" sz="2000" dirty="0">
                <a:solidFill>
                  <a:srgbClr val="C00000"/>
                </a:solidFill>
              </a:rPr>
              <a:t> страхового тарифу </a:t>
            </a:r>
            <a:r>
              <a:rPr lang="ru-RU" sz="2000" dirty="0" err="1">
                <a:solidFill>
                  <a:srgbClr val="C00000"/>
                </a:solidFill>
              </a:rPr>
              <a:t>здійснюється</a:t>
            </a:r>
            <a:r>
              <a:rPr lang="ru-RU" sz="2000" dirty="0">
                <a:solidFill>
                  <a:srgbClr val="C00000"/>
                </a:solidFill>
              </a:rPr>
              <a:t> за </a:t>
            </a:r>
            <a:r>
              <a:rPr lang="ru-RU" sz="2000" dirty="0" err="1">
                <a:solidFill>
                  <a:srgbClr val="C00000"/>
                </a:solidFill>
              </a:rPr>
              <a:t>допомогою</a:t>
            </a:r>
            <a:r>
              <a:rPr lang="ru-RU" sz="2000" dirty="0">
                <a:solidFill>
                  <a:srgbClr val="C00000"/>
                </a:solidFill>
              </a:rPr>
              <a:t> Excel-калькулятора «ДЦВ на </a:t>
            </a:r>
            <a:r>
              <a:rPr lang="ru-RU" sz="2000" dirty="0" err="1">
                <a:solidFill>
                  <a:srgbClr val="C00000"/>
                </a:solidFill>
              </a:rPr>
              <a:t>вибір</a:t>
            </a:r>
            <a:r>
              <a:rPr lang="ru-RU" sz="2000" dirty="0">
                <a:solidFill>
                  <a:srgbClr val="C00000"/>
                </a:solidFill>
              </a:rPr>
              <a:t>» (ДЦВ-2016).</a:t>
            </a:r>
          </a:p>
          <a:p>
            <a:r>
              <a:rPr lang="ru-RU" sz="2000" b="1" dirty="0"/>
              <a:t>Форма договору:</a:t>
            </a:r>
            <a:endParaRPr lang="ru-RU" sz="2000" dirty="0"/>
          </a:p>
          <a:p>
            <a:pPr>
              <a:buFont typeface="Arial" panose="020B0604020202020204" pitchFamily="34" charset="0"/>
              <a:buChar char="•"/>
            </a:pPr>
            <a:r>
              <a:rPr lang="ru-RU" sz="2000" dirty="0"/>
              <a:t> </a:t>
            </a:r>
            <a:r>
              <a:rPr lang="ru-RU" sz="2000" dirty="0" err="1"/>
              <a:t>друкована</a:t>
            </a:r>
            <a:r>
              <a:rPr lang="ru-RU" sz="2000" dirty="0"/>
              <a:t>;</a:t>
            </a:r>
          </a:p>
          <a:p>
            <a:pPr>
              <a:buFont typeface="Arial" panose="020B0604020202020204" pitchFamily="34" charset="0"/>
              <a:buChar char="•"/>
            </a:pPr>
            <a:r>
              <a:rPr lang="ru-RU" sz="2000" dirty="0"/>
              <a:t> </a:t>
            </a:r>
            <a:r>
              <a:rPr lang="ru-RU" sz="2000" dirty="0" err="1"/>
              <a:t>електронна</a:t>
            </a:r>
            <a:r>
              <a:rPr lang="ru-RU" sz="2000" dirty="0"/>
              <a:t> (для </a:t>
            </a:r>
            <a:r>
              <a:rPr lang="ru-RU" sz="2000" dirty="0" err="1"/>
              <a:t>юридичних</a:t>
            </a:r>
            <a:r>
              <a:rPr lang="ru-RU" sz="2000" dirty="0"/>
              <a:t> </a:t>
            </a:r>
            <a:r>
              <a:rPr lang="ru-RU" sz="2000" dirty="0" err="1"/>
              <a:t>осіб</a:t>
            </a:r>
            <a:r>
              <a:rPr lang="ru-RU" sz="2000" dirty="0"/>
              <a:t>).</a:t>
            </a:r>
          </a:p>
          <a:p>
            <a:pPr marL="285750" indent="-285750">
              <a:buFontTx/>
              <a:buChar char="-"/>
            </a:pPr>
            <a:endParaRPr lang="uk-UA" dirty="0"/>
          </a:p>
        </p:txBody>
      </p:sp>
      <p:pic>
        <p:nvPicPr>
          <p:cNvPr id="12" name="Рисунок 11">
            <a:extLst>
              <a:ext uri="{FF2B5EF4-FFF2-40B4-BE49-F238E27FC236}">
                <a16:creationId xmlns:a16="http://schemas.microsoft.com/office/drawing/2014/main" id="{EE563B14-687D-4DF1-A647-8A1EA3980C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9184" y="1061922"/>
            <a:ext cx="2854288" cy="2854288"/>
          </a:xfrm>
          <a:prstGeom prst="rect">
            <a:avLst/>
          </a:prstGeom>
        </p:spPr>
      </p:pic>
      <p:pic>
        <p:nvPicPr>
          <p:cNvPr id="14" name="Рисунок 13">
            <a:extLst>
              <a:ext uri="{FF2B5EF4-FFF2-40B4-BE49-F238E27FC236}">
                <a16:creationId xmlns:a16="http://schemas.microsoft.com/office/drawing/2014/main" id="{317EF3E6-07EF-4306-A189-005AC8F05F31}"/>
              </a:ext>
            </a:extLst>
          </p:cNvPr>
          <p:cNvPicPr>
            <a:picLocks noChangeAspect="1"/>
          </p:cNvPicPr>
          <p:nvPr/>
        </p:nvPicPr>
        <p:blipFill>
          <a:blip r:embed="rId4"/>
          <a:stretch>
            <a:fillRect/>
          </a:stretch>
        </p:blipFill>
        <p:spPr>
          <a:xfrm>
            <a:off x="265367" y="2924944"/>
            <a:ext cx="5271456" cy="3159616"/>
          </a:xfrm>
          <a:prstGeom prst="rect">
            <a:avLst/>
          </a:prstGeom>
        </p:spPr>
      </p:pic>
      <p:sp>
        <p:nvSpPr>
          <p:cNvPr id="15" name="TextBox 14">
            <a:extLst>
              <a:ext uri="{FF2B5EF4-FFF2-40B4-BE49-F238E27FC236}">
                <a16:creationId xmlns:a16="http://schemas.microsoft.com/office/drawing/2014/main" id="{24946766-E2E9-4F4D-8CF8-05220111B26D}"/>
              </a:ext>
            </a:extLst>
          </p:cNvPr>
          <p:cNvSpPr txBox="1"/>
          <p:nvPr/>
        </p:nvSpPr>
        <p:spPr>
          <a:xfrm>
            <a:off x="5612781" y="3499237"/>
            <a:ext cx="4027852" cy="2862322"/>
          </a:xfrm>
          <a:prstGeom prst="rect">
            <a:avLst/>
          </a:prstGeom>
          <a:noFill/>
        </p:spPr>
        <p:txBody>
          <a:bodyPr wrap="square" rtlCol="0">
            <a:spAutoFit/>
          </a:bodyPr>
          <a:lstStyle/>
          <a:p>
            <a:pPr algn="just"/>
            <a:r>
              <a:rPr lang="ru-RU" sz="1800" b="1" dirty="0" err="1">
                <a:effectLst/>
                <a:latin typeface="Times New Roman" panose="02020603050405020304" pitchFamily="18" charset="0"/>
                <a:ea typeface="Times New Roman" panose="02020603050405020304" pitchFamily="18" charset="0"/>
              </a:rPr>
              <a:t>Програми</a:t>
            </a:r>
            <a:r>
              <a:rPr lang="ru-RU" sz="1800" b="1" dirty="0">
                <a:effectLst/>
                <a:latin typeface="Times New Roman" panose="02020603050405020304" pitchFamily="18" charset="0"/>
                <a:ea typeface="Times New Roman" panose="02020603050405020304" pitchFamily="18" charset="0"/>
              </a:rPr>
              <a:t> </a:t>
            </a:r>
            <a:r>
              <a:rPr lang="ru-RU" sz="1800" b="1" dirty="0" err="1">
                <a:effectLst/>
                <a:latin typeface="Times New Roman" panose="02020603050405020304" pitchFamily="18" charset="0"/>
                <a:ea typeface="Times New Roman" panose="02020603050405020304" pitchFamily="18" charset="0"/>
              </a:rPr>
              <a:t>страхування</a:t>
            </a:r>
            <a:r>
              <a:rPr lang="ru-RU" sz="1800" b="1" dirty="0">
                <a:effectLst/>
                <a:latin typeface="Times New Roman" panose="02020603050405020304" pitchFamily="18" charset="0"/>
                <a:ea typeface="Times New Roman" panose="02020603050405020304" pitchFamily="18" charset="0"/>
              </a:rPr>
              <a:t>:</a:t>
            </a:r>
          </a:p>
          <a:p>
            <a:pPr marL="285750" indent="-285750" algn="just">
              <a:buFont typeface="Wingdings" panose="05000000000000000000" pitchFamily="2" charset="2"/>
              <a:buChar char="Ø"/>
            </a:pPr>
            <a:r>
              <a:rPr lang="ru-RU" sz="1800" b="1" dirty="0" err="1">
                <a:effectLst/>
                <a:latin typeface="Times New Roman" panose="02020603050405020304" pitchFamily="18" charset="0"/>
                <a:ea typeface="Times New Roman" panose="02020603050405020304" pitchFamily="18" charset="0"/>
              </a:rPr>
              <a:t>Понад</a:t>
            </a:r>
            <a:r>
              <a:rPr lang="ru-RU" sz="1800" b="1" dirty="0">
                <a:effectLst/>
                <a:latin typeface="Times New Roman" panose="02020603050405020304" pitchFamily="18" charset="0"/>
                <a:ea typeface="Times New Roman" panose="02020603050405020304" pitchFamily="18" charset="0"/>
              </a:rPr>
              <a:t> </a:t>
            </a:r>
            <a:r>
              <a:rPr lang="ru-RU" sz="1800" b="1" dirty="0" err="1">
                <a:effectLst/>
                <a:latin typeface="Times New Roman" panose="02020603050405020304" pitchFamily="18" charset="0"/>
                <a:ea typeface="Times New Roman" panose="02020603050405020304" pitchFamily="18" charset="0"/>
              </a:rPr>
              <a:t>ліміти</a:t>
            </a:r>
            <a:r>
              <a:rPr lang="ru-RU" sz="1800" b="1" dirty="0">
                <a:effectLst/>
                <a:latin typeface="Times New Roman" panose="02020603050405020304" pitchFamily="18" charset="0"/>
                <a:ea typeface="Times New Roman" panose="02020603050405020304" pitchFamily="18" charset="0"/>
              </a:rPr>
              <a:t> ОСЦПВ;</a:t>
            </a:r>
          </a:p>
          <a:p>
            <a:pPr marL="285750" indent="-285750" algn="just">
              <a:buFont typeface="Wingdings" panose="05000000000000000000" pitchFamily="2" charset="2"/>
              <a:buChar char="Ø"/>
            </a:pPr>
            <a:r>
              <a:rPr lang="ru-RU" b="1" dirty="0">
                <a:latin typeface="Times New Roman" panose="02020603050405020304" pitchFamily="18" charset="0"/>
              </a:rPr>
              <a:t>За шкоду майну, </a:t>
            </a:r>
            <a:r>
              <a:rPr lang="ru-RU" b="1" dirty="0" err="1">
                <a:latin typeface="Times New Roman" panose="02020603050405020304" pitchFamily="18" charset="0"/>
              </a:rPr>
              <a:t>життю</a:t>
            </a:r>
            <a:r>
              <a:rPr lang="ru-RU" b="1" dirty="0">
                <a:latin typeface="Times New Roman" panose="02020603050405020304" pitchFamily="18" charset="0"/>
              </a:rPr>
              <a:t>, </a:t>
            </a:r>
            <a:r>
              <a:rPr lang="ru-RU" b="1" dirty="0" err="1">
                <a:latin typeface="Times New Roman" panose="02020603050405020304" pitchFamily="18" charset="0"/>
              </a:rPr>
              <a:t>здоров’ю</a:t>
            </a:r>
            <a:endParaRPr lang="ru-RU" b="1" dirty="0">
              <a:latin typeface="Times New Roman" panose="02020603050405020304" pitchFamily="18" charset="0"/>
            </a:endParaRPr>
          </a:p>
          <a:p>
            <a:pPr algn="just"/>
            <a:r>
              <a:rPr lang="ru-RU" b="1" dirty="0">
                <a:latin typeface="Times New Roman" panose="02020603050405020304" pitchFamily="18" charset="0"/>
              </a:rPr>
              <a:t> </a:t>
            </a:r>
          </a:p>
          <a:p>
            <a:pPr algn="just"/>
            <a:r>
              <a:rPr lang="ru-RU" b="1" dirty="0">
                <a:latin typeface="Times New Roman" panose="02020603050405020304" pitchFamily="18" charset="0"/>
              </a:rPr>
              <a:t>Страхова сума:</a:t>
            </a:r>
          </a:p>
          <a:p>
            <a:pPr algn="just"/>
            <a:r>
              <a:rPr lang="ru-RU" b="1" dirty="0" err="1">
                <a:latin typeface="Times New Roman" panose="02020603050405020304" pitchFamily="18" charset="0"/>
              </a:rPr>
              <a:t>Ризик</a:t>
            </a:r>
            <a:r>
              <a:rPr lang="ru-RU" b="1" dirty="0">
                <a:latin typeface="Times New Roman" panose="02020603050405020304" pitchFamily="18" charset="0"/>
              </a:rPr>
              <a:t> ЦВ за шкоду </a:t>
            </a:r>
            <a:r>
              <a:rPr lang="ru-RU" b="1" dirty="0" err="1">
                <a:latin typeface="Times New Roman" panose="02020603050405020304" pitchFamily="18" charset="0"/>
              </a:rPr>
              <a:t>життю</a:t>
            </a:r>
            <a:r>
              <a:rPr lang="ru-RU" b="1" dirty="0">
                <a:latin typeface="Times New Roman" panose="02020603050405020304" pitchFamily="18" charset="0"/>
              </a:rPr>
              <a:t>, </a:t>
            </a:r>
            <a:r>
              <a:rPr lang="ru-RU" b="1" dirty="0" err="1">
                <a:latin typeface="Times New Roman" panose="02020603050405020304" pitchFamily="18" charset="0"/>
              </a:rPr>
              <a:t>здоров’ю</a:t>
            </a:r>
            <a:r>
              <a:rPr lang="ru-RU" b="1" dirty="0">
                <a:latin typeface="Times New Roman" panose="02020603050405020304" pitchFamily="18" charset="0"/>
              </a:rPr>
              <a:t> – </a:t>
            </a:r>
            <a:r>
              <a:rPr lang="ru-RU" b="1" dirty="0" err="1">
                <a:latin typeface="Times New Roman" panose="02020603050405020304" pitchFamily="18" charset="0"/>
              </a:rPr>
              <a:t>від</a:t>
            </a:r>
            <a:r>
              <a:rPr lang="ru-RU" b="1" dirty="0">
                <a:latin typeface="Times New Roman" panose="02020603050405020304" pitchFamily="18" charset="0"/>
              </a:rPr>
              <a:t> 50 000 </a:t>
            </a:r>
            <a:r>
              <a:rPr lang="ru-RU" b="1" dirty="0" err="1">
                <a:latin typeface="Times New Roman" panose="02020603050405020304" pitchFamily="18" charset="0"/>
              </a:rPr>
              <a:t>грн</a:t>
            </a:r>
            <a:r>
              <a:rPr lang="ru-RU" b="1" dirty="0">
                <a:latin typeface="Times New Roman" panose="02020603050405020304" pitchFamily="18" charset="0"/>
              </a:rPr>
              <a:t> до 1 000 000грн. </a:t>
            </a:r>
          </a:p>
          <a:p>
            <a:pPr algn="just"/>
            <a:r>
              <a:rPr lang="ru-RU" b="1" dirty="0" err="1">
                <a:latin typeface="Times New Roman" panose="02020603050405020304" pitchFamily="18" charset="0"/>
              </a:rPr>
              <a:t>Ризик</a:t>
            </a:r>
            <a:r>
              <a:rPr lang="ru-RU" b="1" dirty="0">
                <a:latin typeface="Times New Roman" panose="02020603050405020304" pitchFamily="18" charset="0"/>
              </a:rPr>
              <a:t> ЦВ за шкоду майну – </a:t>
            </a:r>
            <a:r>
              <a:rPr lang="ru-RU" b="1" dirty="0" err="1">
                <a:latin typeface="Times New Roman" panose="02020603050405020304" pitchFamily="18" charset="0"/>
              </a:rPr>
              <a:t>від</a:t>
            </a:r>
            <a:r>
              <a:rPr lang="ru-RU" b="1" dirty="0">
                <a:latin typeface="Times New Roman" panose="02020603050405020304" pitchFamily="18" charset="0"/>
              </a:rPr>
              <a:t> </a:t>
            </a:r>
          </a:p>
          <a:p>
            <a:pPr algn="just"/>
            <a:r>
              <a:rPr lang="ru-RU" b="1" dirty="0">
                <a:latin typeface="Times New Roman" panose="02020603050405020304" pitchFamily="18" charset="0"/>
              </a:rPr>
              <a:t>50 000 </a:t>
            </a:r>
            <a:r>
              <a:rPr lang="ru-RU" b="1" dirty="0" err="1">
                <a:latin typeface="Times New Roman" panose="02020603050405020304" pitchFamily="18" charset="0"/>
              </a:rPr>
              <a:t>грн</a:t>
            </a:r>
            <a:r>
              <a:rPr lang="ru-RU" b="1" dirty="0">
                <a:latin typeface="Times New Roman" panose="02020603050405020304" pitchFamily="18" charset="0"/>
              </a:rPr>
              <a:t> до 1 000 000грн. </a:t>
            </a:r>
          </a:p>
          <a:p>
            <a:endParaRPr lang="ru-RU" b="1" dirty="0">
              <a:latin typeface="Times New Roman" panose="02020603050405020304" pitchFamily="18" charset="0"/>
            </a:endParaRPr>
          </a:p>
        </p:txBody>
      </p:sp>
    </p:spTree>
    <p:extLst>
      <p:ext uri="{BB962C8B-B14F-4D97-AF65-F5344CB8AC3E}">
        <p14:creationId xmlns:p14="http://schemas.microsoft.com/office/powerpoint/2010/main" val="1621636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7F0B67FF-A6E1-460C-8211-7CA661160CFC}"/>
              </a:ext>
            </a:extLst>
          </p:cNvPr>
          <p:cNvSpPr/>
          <p:nvPr/>
        </p:nvSpPr>
        <p:spPr>
          <a:xfrm>
            <a:off x="0" y="0"/>
            <a:ext cx="9906000" cy="62068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Страховий продукт «ДЦВ на Вибір» (ДЦВ 2016)</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FA3A1648-5CFB-4850-BDFA-02DA3F4D621F}"/>
              </a:ext>
            </a:extLst>
          </p:cNvPr>
          <p:cNvPicPr>
            <a:picLocks noChangeAspect="1"/>
          </p:cNvPicPr>
          <p:nvPr/>
        </p:nvPicPr>
        <p:blipFill>
          <a:blip r:embed="rId2"/>
          <a:stretch>
            <a:fillRect/>
          </a:stretch>
        </p:blipFill>
        <p:spPr>
          <a:xfrm>
            <a:off x="-12823" y="6717792"/>
            <a:ext cx="9906000" cy="140208"/>
          </a:xfrm>
          <a:prstGeom prst="rect">
            <a:avLst/>
          </a:prstGeom>
        </p:spPr>
      </p:pic>
      <p:sp>
        <p:nvSpPr>
          <p:cNvPr id="4" name="TextBox 3">
            <a:extLst>
              <a:ext uri="{FF2B5EF4-FFF2-40B4-BE49-F238E27FC236}">
                <a16:creationId xmlns:a16="http://schemas.microsoft.com/office/drawing/2014/main" id="{D6F91412-8399-43FD-9302-E55C701C971C}"/>
              </a:ext>
            </a:extLst>
          </p:cNvPr>
          <p:cNvSpPr txBox="1"/>
          <p:nvPr/>
        </p:nvSpPr>
        <p:spPr>
          <a:xfrm>
            <a:off x="403673" y="692696"/>
            <a:ext cx="9073007" cy="1631216"/>
          </a:xfrm>
          <a:prstGeom prst="rect">
            <a:avLst/>
          </a:prstGeom>
          <a:noFill/>
        </p:spPr>
        <p:txBody>
          <a:bodyPr wrap="square" rtlCol="0">
            <a:spAutoFit/>
          </a:bodyPr>
          <a:lstStyle/>
          <a:p>
            <a:pPr algn="just"/>
            <a:r>
              <a:rPr lang="ru-RU" b="1" u="sng" dirty="0">
                <a:latin typeface="Times New Roman" panose="02020603050405020304" pitchFamily="18" charset="0"/>
                <a:cs typeface="Times New Roman" panose="02020603050405020304" pitchFamily="18" charset="0"/>
              </a:rPr>
              <a:t>За </a:t>
            </a:r>
            <a:r>
              <a:rPr lang="ru-RU" b="1" u="sng" dirty="0" err="1">
                <a:latin typeface="Times New Roman" panose="02020603050405020304" pitchFamily="18" charset="0"/>
                <a:cs typeface="Times New Roman" panose="02020603050405020304" pitchFamily="18" charset="0"/>
              </a:rPr>
              <a:t>даним</a:t>
            </a:r>
            <a:r>
              <a:rPr lang="ru-RU" b="1" u="sng" dirty="0">
                <a:latin typeface="Times New Roman" panose="02020603050405020304" pitchFamily="18" charset="0"/>
                <a:cs typeface="Times New Roman" panose="02020603050405020304" pitchFamily="18" charset="0"/>
              </a:rPr>
              <a:t> </a:t>
            </a:r>
            <a:r>
              <a:rPr lang="ru-RU" b="1" u="sng" dirty="0" err="1">
                <a:latin typeface="Times New Roman" panose="02020603050405020304" pitchFamily="18" charset="0"/>
                <a:cs typeface="Times New Roman" panose="02020603050405020304" pitchFamily="18" charset="0"/>
              </a:rPr>
              <a:t>страховим</a:t>
            </a:r>
            <a:r>
              <a:rPr lang="ru-RU" b="1" u="sng" dirty="0">
                <a:latin typeface="Times New Roman" panose="02020603050405020304" pitchFamily="18" charset="0"/>
                <a:cs typeface="Times New Roman" panose="02020603050405020304" pitchFamily="18" charset="0"/>
              </a:rPr>
              <a:t> продуктом </a:t>
            </a:r>
            <a:r>
              <a:rPr lang="ru-RU" b="1" u="sng" dirty="0" err="1">
                <a:latin typeface="Times New Roman" panose="02020603050405020304" pitchFamily="18" charset="0"/>
                <a:cs typeface="Times New Roman" panose="02020603050405020304" pitchFamily="18" charset="0"/>
              </a:rPr>
              <a:t>може</a:t>
            </a:r>
            <a:r>
              <a:rPr lang="ru-RU" b="1" u="sng" dirty="0">
                <a:latin typeface="Times New Roman" panose="02020603050405020304" pitchFamily="18" charset="0"/>
                <a:cs typeface="Times New Roman" panose="02020603050405020304" pitchFamily="18" charset="0"/>
              </a:rPr>
              <a:t> бути </a:t>
            </a:r>
            <a:r>
              <a:rPr lang="ru-RU" b="1" u="sng" dirty="0" err="1">
                <a:latin typeface="Times New Roman" panose="02020603050405020304" pitchFamily="18" charset="0"/>
                <a:cs typeface="Times New Roman" panose="02020603050405020304" pitchFamily="18" charset="0"/>
              </a:rPr>
              <a:t>застосовано</a:t>
            </a:r>
            <a:r>
              <a:rPr lang="ru-RU" b="1" u="sng" dirty="0">
                <a:latin typeface="Times New Roman" panose="02020603050405020304" pitchFamily="18" charset="0"/>
                <a:cs typeface="Times New Roman" panose="02020603050405020304" pitchFamily="18" charset="0"/>
              </a:rPr>
              <a:t> </a:t>
            </a:r>
            <a:r>
              <a:rPr lang="ru-RU" b="1" u="sng" dirty="0" err="1">
                <a:latin typeface="Times New Roman" panose="02020603050405020304" pitchFamily="18" charset="0"/>
                <a:cs typeface="Times New Roman" panose="02020603050405020304" pitchFamily="18" charset="0"/>
              </a:rPr>
              <a:t>безумовні</a:t>
            </a:r>
            <a:r>
              <a:rPr lang="ru-RU" b="1" u="sng" dirty="0">
                <a:latin typeface="Times New Roman" panose="02020603050405020304" pitchFamily="18" charset="0"/>
                <a:cs typeface="Times New Roman" panose="02020603050405020304" pitchFamily="18" charset="0"/>
              </a:rPr>
              <a:t> </a:t>
            </a:r>
            <a:r>
              <a:rPr lang="ru-RU" b="1" u="sng" dirty="0" err="1">
                <a:latin typeface="Times New Roman" panose="02020603050405020304" pitchFamily="18" charset="0"/>
                <a:cs typeface="Times New Roman" panose="02020603050405020304" pitchFamily="18" charset="0"/>
              </a:rPr>
              <a:t>франшизи</a:t>
            </a:r>
            <a:r>
              <a:rPr lang="ru-RU" b="1" u="sng" dirty="0">
                <a:latin typeface="Times New Roman" panose="02020603050405020304" pitchFamily="18" charset="0"/>
                <a:cs typeface="Times New Roman" panose="02020603050405020304" pitchFamily="18" charset="0"/>
              </a:rPr>
              <a:t> за </a:t>
            </a:r>
            <a:r>
              <a:rPr lang="ru-RU" b="1" u="sng" dirty="0" err="1">
                <a:latin typeface="Times New Roman" panose="02020603050405020304" pitchFamily="18" charset="0"/>
                <a:cs typeface="Times New Roman" panose="02020603050405020304" pitchFamily="18" charset="0"/>
              </a:rPr>
              <a:t>вибором</a:t>
            </a:r>
            <a:r>
              <a:rPr lang="ru-RU" b="1" u="sng" dirty="0">
                <a:latin typeface="Times New Roman" panose="02020603050405020304" pitchFamily="18" charset="0"/>
                <a:cs typeface="Times New Roman" panose="02020603050405020304" pitchFamily="18" charset="0"/>
              </a:rPr>
              <a:t> </a:t>
            </a:r>
            <a:r>
              <a:rPr lang="ru-RU" b="1" u="sng" dirty="0" err="1">
                <a:latin typeface="Times New Roman" panose="02020603050405020304" pitchFamily="18" charset="0"/>
                <a:cs typeface="Times New Roman" panose="02020603050405020304" pitchFamily="18" charset="0"/>
              </a:rPr>
              <a:t>Страхувальника</a:t>
            </a:r>
            <a:r>
              <a:rPr lang="ru-RU" b="1" u="sng" dirty="0">
                <a:latin typeface="Times New Roman" panose="02020603050405020304" pitchFamily="18" charset="0"/>
                <a:cs typeface="Times New Roman" panose="02020603050405020304" pitchFamily="18" charset="0"/>
              </a:rPr>
              <a:t>: </a:t>
            </a:r>
          </a:p>
          <a:p>
            <a:pPr algn="just"/>
            <a:r>
              <a:rPr lang="ru-RU" sz="1600" dirty="0">
                <a:latin typeface="Times New Roman" panose="02020603050405020304" pitchFamily="18" charset="0"/>
                <a:cs typeface="Times New Roman" panose="02020603050405020304" pitchFamily="18" charset="0"/>
              </a:rPr>
              <a:t>• За </a:t>
            </a:r>
            <a:r>
              <a:rPr lang="ru-RU" sz="1600" dirty="0" err="1">
                <a:latin typeface="Times New Roman" panose="02020603050405020304" pitchFamily="18" charset="0"/>
                <a:cs typeface="Times New Roman" panose="02020603050405020304" pitchFamily="18" charset="0"/>
              </a:rPr>
              <a:t>ризиком</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завдання</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шкоди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життю</a:t>
            </a:r>
            <a:r>
              <a:rPr lang="ru-RU" sz="1600" dirty="0">
                <a:latin typeface="Times New Roman" panose="02020603050405020304" pitchFamily="18" charset="0"/>
                <a:cs typeface="Times New Roman" panose="02020603050405020304" pitchFamily="18" charset="0"/>
              </a:rPr>
              <a:t>\</a:t>
            </a:r>
            <a:r>
              <a:rPr lang="ru-RU" sz="1600" dirty="0" err="1">
                <a:latin typeface="Times New Roman" panose="02020603050405020304" pitchFamily="18" charset="0"/>
                <a:cs typeface="Times New Roman" panose="02020603050405020304" pitchFamily="18" charset="0"/>
              </a:rPr>
              <a:t>здоров’ю</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Третьої</a:t>
            </a:r>
            <a:r>
              <a:rPr lang="ru-RU" sz="1600" dirty="0">
                <a:latin typeface="Times New Roman" panose="02020603050405020304" pitchFamily="18" charset="0"/>
                <a:cs typeface="Times New Roman" panose="02020603050405020304" pitchFamily="18" charset="0"/>
              </a:rPr>
              <a:t> особи </a:t>
            </a:r>
            <a:r>
              <a:rPr lang="ru-RU" sz="1600" dirty="0" err="1">
                <a:latin typeface="Times New Roman" panose="02020603050405020304" pitchFamily="18" charset="0"/>
                <a:cs typeface="Times New Roman" panose="02020603050405020304" pitchFamily="18" charset="0"/>
              </a:rPr>
              <a:t>під</a:t>
            </a:r>
            <a:r>
              <a:rPr lang="ru-RU" sz="1600" dirty="0">
                <a:latin typeface="Times New Roman" panose="02020603050405020304" pitchFamily="18" charset="0"/>
                <a:cs typeface="Times New Roman" panose="02020603050405020304" pitchFamily="18" charset="0"/>
              </a:rPr>
              <a:t> час </a:t>
            </a:r>
            <a:r>
              <a:rPr lang="ru-RU" sz="1600" dirty="0" err="1">
                <a:latin typeface="Times New Roman" panose="02020603050405020304" pitchFamily="18" charset="0"/>
                <a:cs typeface="Times New Roman" panose="02020603050405020304" pitchFamily="18" charset="0"/>
              </a:rPr>
              <a:t>використання</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експлуатації</a:t>
            </a:r>
            <a:r>
              <a:rPr lang="ru-RU" sz="1600" dirty="0">
                <a:latin typeface="Times New Roman" panose="02020603050405020304" pitchFamily="18" charset="0"/>
                <a:cs typeface="Times New Roman" panose="02020603050405020304" pitchFamily="18" charset="0"/>
              </a:rPr>
              <a:t>) Транспортного </a:t>
            </a:r>
            <a:r>
              <a:rPr lang="ru-RU" sz="1600" dirty="0" err="1">
                <a:latin typeface="Times New Roman" panose="02020603050405020304" pitchFamily="18" charset="0"/>
                <a:cs typeface="Times New Roman" panose="02020603050405020304" pitchFamily="18" charset="0"/>
              </a:rPr>
              <a:t>засобу</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від</a:t>
            </a:r>
            <a:r>
              <a:rPr lang="ru-RU" sz="1600" dirty="0">
                <a:latin typeface="Times New Roman" panose="02020603050405020304" pitchFamily="18" charset="0"/>
                <a:cs typeface="Times New Roman" panose="02020603050405020304" pitchFamily="18" charset="0"/>
              </a:rPr>
              <a:t> 0% до 10% по одному страховому </a:t>
            </a:r>
            <a:r>
              <a:rPr lang="ru-RU" sz="1600" dirty="0" err="1">
                <a:latin typeface="Times New Roman" panose="02020603050405020304" pitchFamily="18" charset="0"/>
                <a:cs typeface="Times New Roman" panose="02020603050405020304" pitchFamily="18" charset="0"/>
              </a:rPr>
              <a:t>випадку</a:t>
            </a:r>
            <a:r>
              <a:rPr lang="ru-RU" sz="1600" dirty="0">
                <a:latin typeface="Times New Roman" panose="02020603050405020304" pitchFamily="18" charset="0"/>
                <a:cs typeface="Times New Roman" panose="02020603050405020304" pitchFamily="18" charset="0"/>
              </a:rPr>
              <a:t>; </a:t>
            </a:r>
          </a:p>
          <a:p>
            <a:pPr algn="just"/>
            <a:r>
              <a:rPr lang="ru-RU" sz="1600" dirty="0">
                <a:latin typeface="Times New Roman" panose="02020603050405020304" pitchFamily="18" charset="0"/>
                <a:cs typeface="Times New Roman" panose="02020603050405020304" pitchFamily="18" charset="0"/>
              </a:rPr>
              <a:t>• За </a:t>
            </a:r>
            <a:r>
              <a:rPr lang="ru-RU" sz="1600" dirty="0" err="1">
                <a:latin typeface="Times New Roman" panose="02020603050405020304" pitchFamily="18" charset="0"/>
                <a:cs typeface="Times New Roman" panose="02020603050405020304" pitchFamily="18" charset="0"/>
              </a:rPr>
              <a:t>ризиком</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завдання</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шкоди</a:t>
            </a:r>
            <a:r>
              <a:rPr lang="ru-RU" sz="1600" dirty="0">
                <a:latin typeface="Times New Roman" panose="02020603050405020304" pitchFamily="18" charset="0"/>
                <a:cs typeface="Times New Roman" panose="02020603050405020304" pitchFamily="18" charset="0"/>
              </a:rPr>
              <a:t> майну </a:t>
            </a:r>
            <a:r>
              <a:rPr lang="ru-RU" sz="1600" dirty="0" err="1">
                <a:latin typeface="Times New Roman" panose="02020603050405020304" pitchFamily="18" charset="0"/>
                <a:cs typeface="Times New Roman" panose="02020603050405020304" pitchFamily="18" charset="0"/>
              </a:rPr>
              <a:t>Третьої</a:t>
            </a:r>
            <a:r>
              <a:rPr lang="ru-RU" sz="1600" dirty="0">
                <a:latin typeface="Times New Roman" panose="02020603050405020304" pitchFamily="18" charset="0"/>
                <a:cs typeface="Times New Roman" panose="02020603050405020304" pitchFamily="18" charset="0"/>
              </a:rPr>
              <a:t> особи </a:t>
            </a:r>
            <a:r>
              <a:rPr lang="ru-RU" sz="1600" dirty="0" err="1">
                <a:latin typeface="Times New Roman" panose="02020603050405020304" pitchFamily="18" charset="0"/>
                <a:cs typeface="Times New Roman" panose="02020603050405020304" pitchFamily="18" charset="0"/>
              </a:rPr>
              <a:t>під</a:t>
            </a:r>
            <a:r>
              <a:rPr lang="ru-RU" sz="1600" dirty="0">
                <a:latin typeface="Times New Roman" panose="02020603050405020304" pitchFamily="18" charset="0"/>
                <a:cs typeface="Times New Roman" panose="02020603050405020304" pitchFamily="18" charset="0"/>
              </a:rPr>
              <a:t> час </a:t>
            </a:r>
            <a:r>
              <a:rPr lang="ru-RU" sz="1600" dirty="0" err="1">
                <a:latin typeface="Times New Roman" panose="02020603050405020304" pitchFamily="18" charset="0"/>
                <a:cs typeface="Times New Roman" panose="02020603050405020304" pitchFamily="18" charset="0"/>
              </a:rPr>
              <a:t>використання</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експлуатації</a:t>
            </a:r>
            <a:r>
              <a:rPr lang="ru-RU" sz="1600" dirty="0">
                <a:latin typeface="Times New Roman" panose="02020603050405020304" pitchFamily="18" charset="0"/>
                <a:cs typeface="Times New Roman" panose="02020603050405020304" pitchFamily="18" charset="0"/>
              </a:rPr>
              <a:t>) Транспортного </a:t>
            </a:r>
            <a:r>
              <a:rPr lang="ru-RU" sz="1600" dirty="0" err="1">
                <a:latin typeface="Times New Roman" panose="02020603050405020304" pitchFamily="18" charset="0"/>
                <a:cs typeface="Times New Roman" panose="02020603050405020304" pitchFamily="18" charset="0"/>
              </a:rPr>
              <a:t>засобу</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від</a:t>
            </a:r>
            <a:r>
              <a:rPr lang="ru-RU" sz="1600" dirty="0">
                <a:latin typeface="Times New Roman" panose="02020603050405020304" pitchFamily="18" charset="0"/>
                <a:cs typeface="Times New Roman" panose="02020603050405020304" pitchFamily="18" charset="0"/>
              </a:rPr>
              <a:t> 0% до 10% по одному страховому </a:t>
            </a:r>
            <a:r>
              <a:rPr lang="ru-RU" sz="1600" dirty="0" err="1">
                <a:latin typeface="Times New Roman" panose="02020603050405020304" pitchFamily="18" charset="0"/>
                <a:cs typeface="Times New Roman" panose="02020603050405020304" pitchFamily="18" charset="0"/>
              </a:rPr>
              <a:t>випадку</a:t>
            </a:r>
            <a:r>
              <a:rPr lang="ru-RU" sz="1600" dirty="0">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FFE32320-6A4F-4765-9C27-2D508A6A1850}"/>
              </a:ext>
            </a:extLst>
          </p:cNvPr>
          <p:cNvSpPr txBox="1"/>
          <p:nvPr/>
        </p:nvSpPr>
        <p:spPr>
          <a:xfrm>
            <a:off x="429320" y="2245909"/>
            <a:ext cx="8988175" cy="4006097"/>
          </a:xfrm>
          <a:prstGeom prst="rect">
            <a:avLst/>
          </a:prstGeom>
          <a:noFill/>
        </p:spPr>
        <p:txBody>
          <a:bodyPr wrap="square" rtlCol="0">
            <a:spAutoFit/>
          </a:bodyPr>
          <a:lstStyle/>
          <a:p>
            <a:pPr algn="just"/>
            <a:r>
              <a:rPr lang="ru-RU" sz="1600" dirty="0" err="1">
                <a:latin typeface="Times New Roman" panose="02020603050405020304" pitchFamily="18" charset="0"/>
                <a:cs typeface="Times New Roman" panose="02020603050405020304" pitchFamily="18" charset="0"/>
              </a:rPr>
              <a:t>Розмір</a:t>
            </a:r>
            <a:r>
              <a:rPr lang="ru-RU" sz="1600" dirty="0">
                <a:latin typeface="Times New Roman" panose="02020603050405020304" pitchFamily="18" charset="0"/>
                <a:cs typeface="Times New Roman" panose="02020603050405020304" pitchFamily="18" charset="0"/>
              </a:rPr>
              <a:t> страхового тарифу </a:t>
            </a:r>
            <a:r>
              <a:rPr lang="ru-RU" sz="1600" dirty="0" err="1">
                <a:latin typeface="Times New Roman" panose="02020603050405020304" pitchFamily="18" charset="0"/>
                <a:cs typeface="Times New Roman" panose="02020603050405020304" pitchFamily="18" charset="0"/>
              </a:rPr>
              <a:t>встановлюється</a:t>
            </a:r>
            <a:r>
              <a:rPr lang="ru-RU" sz="1600" dirty="0">
                <a:latin typeface="Times New Roman" panose="02020603050405020304" pitchFamily="18" charset="0"/>
                <a:cs typeface="Times New Roman" panose="02020603050405020304" pitchFamily="18" charset="0"/>
              </a:rPr>
              <a:t> на </a:t>
            </a:r>
            <a:r>
              <a:rPr lang="ru-RU" sz="1600" dirty="0" err="1">
                <a:latin typeface="Times New Roman" panose="02020603050405020304" pitchFamily="18" charset="0"/>
                <a:cs typeface="Times New Roman" panose="02020603050405020304" pitchFamily="18" charset="0"/>
              </a:rPr>
              <a:t>підставі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Тарифної</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політики</a:t>
            </a:r>
            <a:r>
              <a:rPr lang="ru-RU" sz="1600" dirty="0">
                <a:latin typeface="Times New Roman" panose="02020603050405020304" pitchFamily="18" charset="0"/>
                <a:cs typeface="Times New Roman" panose="02020603050405020304" pitchFamily="18" charset="0"/>
              </a:rPr>
              <a:t> Страховика, шляхом </a:t>
            </a:r>
            <a:r>
              <a:rPr lang="ru-RU" sz="1600" dirty="0" err="1">
                <a:latin typeface="Times New Roman" panose="02020603050405020304" pitchFamily="18" charset="0"/>
                <a:cs typeface="Times New Roman" panose="02020603050405020304" pitchFamily="18" charset="0"/>
              </a:rPr>
              <a:t>додавання</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розмірів</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базових</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страхових</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тарифів</a:t>
            </a:r>
            <a:r>
              <a:rPr lang="ru-RU" sz="1600" dirty="0">
                <a:latin typeface="Times New Roman" panose="02020603050405020304" pitchFamily="18" charset="0"/>
                <a:cs typeface="Times New Roman" panose="02020603050405020304" pitchFamily="18" charset="0"/>
              </a:rPr>
              <a:t>, в </a:t>
            </a:r>
            <a:r>
              <a:rPr lang="ru-RU" sz="1600" dirty="0" err="1">
                <a:latin typeface="Times New Roman" panose="02020603050405020304" pitchFamily="18" charset="0"/>
                <a:cs typeface="Times New Roman" panose="02020603050405020304" pitchFamily="18" charset="0"/>
              </a:rPr>
              <a:t>залежності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від</a:t>
            </a:r>
            <a:r>
              <a:rPr lang="ru-RU" sz="1600" dirty="0">
                <a:latin typeface="Times New Roman" panose="02020603050405020304" pitchFamily="18" charset="0"/>
                <a:cs typeface="Times New Roman" panose="02020603050405020304" pitchFamily="18" charset="0"/>
              </a:rPr>
              <a:t> типу </a:t>
            </a:r>
            <a:r>
              <a:rPr lang="ru-RU" sz="1600" dirty="0" err="1">
                <a:latin typeface="Times New Roman" panose="02020603050405020304" pitchFamily="18" charset="0"/>
                <a:cs typeface="Times New Roman" panose="02020603050405020304" pitchFamily="18" charset="0"/>
              </a:rPr>
              <a:t>транспортних</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засобів</a:t>
            </a:r>
            <a:r>
              <a:rPr lang="ru-RU" sz="1600" dirty="0">
                <a:latin typeface="Times New Roman" panose="02020603050405020304" pitchFamily="18" charset="0"/>
                <a:cs typeface="Times New Roman" panose="02020603050405020304" pitchFamily="18" charset="0"/>
              </a:rPr>
              <a:t> (ТЗ) та виду </a:t>
            </a:r>
            <a:r>
              <a:rPr lang="ru-RU" sz="1600" dirty="0" err="1">
                <a:latin typeface="Times New Roman" panose="02020603050405020304" pitchFamily="18" charset="0"/>
                <a:cs typeface="Times New Roman" panose="02020603050405020304" pitchFamily="18" charset="0"/>
              </a:rPr>
              <a:t>ризику</a:t>
            </a:r>
            <a:r>
              <a:rPr lang="ru-RU" sz="1600" dirty="0">
                <a:latin typeface="Times New Roman" panose="02020603050405020304" pitchFamily="18" charset="0"/>
                <a:cs typeface="Times New Roman" panose="02020603050405020304" pitchFamily="18" charset="0"/>
              </a:rPr>
              <a:t> та </a:t>
            </a:r>
            <a:r>
              <a:rPr lang="ru-RU" sz="1600" dirty="0" err="1">
                <a:latin typeface="Times New Roman" panose="02020603050405020304" pitchFamily="18" charset="0"/>
                <a:cs typeface="Times New Roman" panose="02020603050405020304" pitchFamily="18" charset="0"/>
              </a:rPr>
              <a:t>добутку</a:t>
            </a:r>
            <a:r>
              <a:rPr lang="ru-RU" sz="1600" dirty="0">
                <a:latin typeface="Times New Roman" panose="02020603050405020304" pitchFamily="18" charset="0"/>
                <a:cs typeface="Times New Roman" panose="02020603050405020304" pitchFamily="18" charset="0"/>
              </a:rPr>
              <a:t> базового тарифу та </a:t>
            </a:r>
            <a:r>
              <a:rPr lang="ru-RU" sz="1600" dirty="0" err="1">
                <a:latin typeface="Times New Roman" panose="02020603050405020304" pitchFamily="18" charset="0"/>
                <a:cs typeface="Times New Roman" panose="02020603050405020304" pitchFamily="18" charset="0"/>
              </a:rPr>
              <a:t>відповідних</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коригуючих</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коефіцієнтів</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що</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впливають</a:t>
            </a:r>
            <a:r>
              <a:rPr lang="ru-RU" sz="1600" dirty="0">
                <a:latin typeface="Times New Roman" panose="02020603050405020304" pitchFamily="18" charset="0"/>
                <a:cs typeface="Times New Roman" panose="02020603050405020304" pitchFamily="18" charset="0"/>
              </a:rPr>
              <a:t> на </a:t>
            </a:r>
            <a:r>
              <a:rPr lang="ru-RU" sz="1600" dirty="0" err="1">
                <a:latin typeface="Times New Roman" panose="02020603050405020304" pitchFamily="18" charset="0"/>
                <a:cs typeface="Times New Roman" panose="02020603050405020304" pitchFamily="18" charset="0"/>
              </a:rPr>
              <a:t>ступінь</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ризику</a:t>
            </a:r>
            <a:r>
              <a:rPr lang="ru-RU" sz="1600" dirty="0">
                <a:latin typeface="Times New Roman" panose="02020603050405020304" pitchFamily="18" charset="0"/>
                <a:cs typeface="Times New Roman" panose="02020603050405020304" pitchFamily="18" charset="0"/>
              </a:rPr>
              <a:t>, а </a:t>
            </a:r>
            <a:r>
              <a:rPr lang="ru-RU" sz="1600" dirty="0" err="1">
                <a:latin typeface="Times New Roman" panose="02020603050405020304" pitchFamily="18" charset="0"/>
                <a:cs typeface="Times New Roman" panose="02020603050405020304" pitchFamily="18" charset="0"/>
              </a:rPr>
              <a:t>саме</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Програма</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страхування</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Період</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термін</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страхування</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Розмір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страхової</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суми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ліміт</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відповідальності</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Місце</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реєстрації</a:t>
            </a:r>
            <a:r>
              <a:rPr lang="ru-RU" sz="1600" dirty="0">
                <a:latin typeface="Times New Roman" panose="02020603050405020304" pitchFamily="18" charset="0"/>
                <a:cs typeface="Times New Roman" panose="02020603050405020304" pitchFamily="18" charset="0"/>
              </a:rPr>
              <a:t> ТЗ (</a:t>
            </a:r>
            <a:r>
              <a:rPr lang="ru-RU" sz="1600" dirty="0" err="1">
                <a:latin typeface="Times New Roman" panose="02020603050405020304" pitchFamily="18" charset="0"/>
                <a:cs typeface="Times New Roman" panose="02020603050405020304" pitchFamily="18" charset="0"/>
              </a:rPr>
              <a:t>переважного</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використання</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Забезпечені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водії</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Мінімальний</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вік</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водіїв</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Мінімальний</a:t>
            </a:r>
            <a:r>
              <a:rPr lang="ru-RU" sz="1600" dirty="0">
                <a:latin typeface="Times New Roman" panose="02020603050405020304" pitchFamily="18" charset="0"/>
                <a:cs typeface="Times New Roman" panose="02020603050405020304" pitchFamily="18" charset="0"/>
              </a:rPr>
              <a:t> стаж </a:t>
            </a:r>
            <a:r>
              <a:rPr lang="ru-RU" sz="1600" dirty="0" err="1">
                <a:latin typeface="Times New Roman" panose="02020603050405020304" pitchFamily="18" charset="0"/>
                <a:cs typeface="Times New Roman" panose="02020603050405020304" pitchFamily="18" charset="0"/>
              </a:rPr>
              <a:t>водіїв</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Розмір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франшизи</a:t>
            </a:r>
            <a:r>
              <a:rPr lang="ru-RU" sz="1600" dirty="0">
                <a:latin typeface="Times New Roman" panose="02020603050405020304" pitchFamily="18" charset="0"/>
                <a:cs typeface="Times New Roman" panose="02020603050405020304" pitchFamily="18" charset="0"/>
              </a:rPr>
              <a:t>; </a:t>
            </a:r>
          </a:p>
          <a:p>
            <a:pPr marL="285750" indent="-285750">
              <a:lnSpc>
                <a:spcPct val="120000"/>
              </a:lnSpc>
              <a:buFont typeface="Arial" panose="020B0604020202020204" pitchFamily="34" charset="0"/>
              <a:buChar char="•"/>
            </a:pPr>
            <a:r>
              <a:rPr lang="ru-RU" sz="1600" dirty="0">
                <a:latin typeface="Times New Roman" panose="02020603050405020304" pitchFamily="18" charset="0"/>
                <a:cs typeface="Times New Roman" panose="02020603050405020304" pitchFamily="18" charset="0"/>
              </a:rPr>
              <a:t>Режим </a:t>
            </a:r>
            <a:r>
              <a:rPr lang="ru-RU" sz="1600" dirty="0" err="1">
                <a:latin typeface="Times New Roman" panose="02020603050405020304" pitchFamily="18" charset="0"/>
                <a:cs typeface="Times New Roman" panose="02020603050405020304" pitchFamily="18" charset="0"/>
              </a:rPr>
              <a:t>експлуатації</a:t>
            </a:r>
            <a:r>
              <a:rPr lang="ru-RU" sz="1600" dirty="0">
                <a:latin typeface="Times New Roman" panose="02020603050405020304" pitchFamily="18" charset="0"/>
                <a:cs typeface="Times New Roman" panose="02020603050405020304" pitchFamily="18" charset="0"/>
              </a:rPr>
              <a:t>/</a:t>
            </a:r>
            <a:r>
              <a:rPr lang="ru-RU" sz="1600" dirty="0" err="1">
                <a:latin typeface="Times New Roman" panose="02020603050405020304" pitchFamily="18" charset="0"/>
                <a:cs typeface="Times New Roman" panose="02020603050405020304" pitchFamily="18" charset="0"/>
              </a:rPr>
              <a:t>використання</a:t>
            </a:r>
            <a:r>
              <a:rPr lang="ru-RU" sz="1600" dirty="0">
                <a:latin typeface="Times New Roman" panose="02020603050405020304" pitchFamily="18" charset="0"/>
                <a:cs typeface="Times New Roman" panose="02020603050405020304" pitchFamily="18" charset="0"/>
              </a:rPr>
              <a:t> ТЗ; </a:t>
            </a:r>
          </a:p>
          <a:p>
            <a:pPr marL="285750" indent="-285750">
              <a:lnSpc>
                <a:spcPct val="120000"/>
              </a:lnSpc>
              <a:buFont typeface="Arial" panose="020B0604020202020204" pitchFamily="34" charset="0"/>
              <a:buChar char="•"/>
            </a:pPr>
            <a:r>
              <a:rPr lang="ru-RU" sz="1600" dirty="0" err="1">
                <a:latin typeface="Times New Roman" panose="02020603050405020304" pitchFamily="18" charset="0"/>
                <a:cs typeface="Times New Roman" panose="02020603050405020304" pitchFamily="18" charset="0"/>
              </a:rPr>
              <a:t>Інші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Додаткові</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умови</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що</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можуть</a:t>
            </a:r>
            <a:r>
              <a:rPr lang="ru-RU" sz="1600" dirty="0">
                <a:latin typeface="Times New Roman" panose="02020603050405020304" pitchFamily="18" charset="0"/>
                <a:cs typeface="Times New Roman" panose="02020603050405020304" pitchFamily="18" charset="0"/>
              </a:rPr>
              <a:t> бути </a:t>
            </a:r>
            <a:r>
              <a:rPr lang="ru-RU" sz="1600" dirty="0" err="1">
                <a:latin typeface="Times New Roman" panose="02020603050405020304" pitchFamily="18" charset="0"/>
                <a:cs typeface="Times New Roman" panose="02020603050405020304" pitchFamily="18" charset="0"/>
              </a:rPr>
              <a:t>внесені</a:t>
            </a:r>
            <a:r>
              <a:rPr lang="ru-RU" sz="1600" dirty="0">
                <a:latin typeface="Times New Roman" panose="02020603050405020304" pitchFamily="18" charset="0"/>
                <a:cs typeface="Times New Roman" panose="02020603050405020304" pitchFamily="18" charset="0"/>
              </a:rPr>
              <a:t> в </a:t>
            </a:r>
            <a:r>
              <a:rPr lang="ru-RU" sz="1600" dirty="0" err="1">
                <a:latin typeface="Times New Roman" panose="02020603050405020304" pitchFamily="18" charset="0"/>
                <a:cs typeface="Times New Roman" panose="02020603050405020304" pitchFamily="18" charset="0"/>
              </a:rPr>
              <a:t>Договір</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страхування</a:t>
            </a:r>
            <a:r>
              <a:rPr lang="ru-RU" sz="1600" dirty="0">
                <a:latin typeface="Times New Roman" panose="02020603050405020304" pitchFamily="18" charset="0"/>
                <a:cs typeface="Times New Roman" panose="02020603050405020304" pitchFamily="18" charset="0"/>
              </a:rPr>
              <a:t> за </a:t>
            </a:r>
            <a:r>
              <a:rPr lang="ru-RU" sz="1600" dirty="0" err="1">
                <a:latin typeface="Times New Roman" panose="02020603050405020304" pitchFamily="18" charset="0"/>
                <a:cs typeface="Times New Roman" panose="02020603050405020304" pitchFamily="18" charset="0"/>
              </a:rPr>
              <a:t>згодою</a:t>
            </a:r>
            <a:r>
              <a:rPr lang="ru-RU" sz="1600" dirty="0">
                <a:latin typeface="Times New Roman" panose="02020603050405020304" pitchFamily="18" charset="0"/>
                <a:cs typeface="Times New Roman" panose="02020603050405020304" pitchFamily="18" charset="0"/>
              </a:rPr>
              <a:t> </a:t>
            </a:r>
            <a:r>
              <a:rPr lang="ru-RU" sz="1600" dirty="0" err="1">
                <a:latin typeface="Times New Roman" panose="02020603050405020304" pitchFamily="18" charset="0"/>
                <a:cs typeface="Times New Roman" panose="02020603050405020304" pitchFamily="18" charset="0"/>
              </a:rPr>
              <a:t>сторін</a:t>
            </a:r>
            <a:r>
              <a:rPr lang="ru-RU" sz="1600" dirty="0">
                <a:latin typeface="Times New Roman" panose="02020603050405020304" pitchFamily="18" charset="0"/>
                <a:cs typeface="Times New Roman" panose="02020603050405020304" pitchFamily="18" charset="0"/>
              </a:rPr>
              <a:t>.</a:t>
            </a:r>
            <a:endParaRPr lang="ru-UA" sz="1600" dirty="0">
              <a:latin typeface="Times New Roman" panose="02020603050405020304" pitchFamily="18" charset="0"/>
              <a:cs typeface="Times New Roman" panose="02020603050405020304" pitchFamily="18" charset="0"/>
            </a:endParaRPr>
          </a:p>
        </p:txBody>
      </p:sp>
      <p:pic>
        <p:nvPicPr>
          <p:cNvPr id="8" name="Рисунок 7">
            <a:extLst>
              <a:ext uri="{FF2B5EF4-FFF2-40B4-BE49-F238E27FC236}">
                <a16:creationId xmlns:a16="http://schemas.microsoft.com/office/drawing/2014/main" id="{3E57880F-56EF-4B82-9A6B-D29B79B6CD82}"/>
              </a:ext>
            </a:extLst>
          </p:cNvPr>
          <p:cNvPicPr>
            <a:picLocks noChangeAspect="1"/>
          </p:cNvPicPr>
          <p:nvPr/>
        </p:nvPicPr>
        <p:blipFill>
          <a:blip r:embed="rId3"/>
          <a:stretch>
            <a:fillRect/>
          </a:stretch>
        </p:blipFill>
        <p:spPr>
          <a:xfrm>
            <a:off x="5457056" y="3242748"/>
            <a:ext cx="3722164" cy="1994927"/>
          </a:xfrm>
          <a:prstGeom prst="rect">
            <a:avLst/>
          </a:prstGeom>
          <a:ln>
            <a:noFill/>
          </a:ln>
          <a:effectLst>
            <a:softEdge rad="112500"/>
          </a:effectLst>
        </p:spPr>
      </p:pic>
    </p:spTree>
    <p:extLst>
      <p:ext uri="{BB962C8B-B14F-4D97-AF65-F5344CB8AC3E}">
        <p14:creationId xmlns:p14="http://schemas.microsoft.com/office/powerpoint/2010/main" val="2296881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884EE03A-46DB-4D63-A7BD-81C692A88CAE}"/>
              </a:ext>
            </a:extLst>
          </p:cNvPr>
          <p:cNvPicPr>
            <a:picLocks noChangeAspect="1"/>
          </p:cNvPicPr>
          <p:nvPr/>
        </p:nvPicPr>
        <p:blipFill>
          <a:blip r:embed="rId2"/>
          <a:stretch>
            <a:fillRect/>
          </a:stretch>
        </p:blipFill>
        <p:spPr>
          <a:xfrm>
            <a:off x="3235947" y="655294"/>
            <a:ext cx="6596364" cy="5654026"/>
          </a:xfrm>
          <a:prstGeom prst="rect">
            <a:avLst/>
          </a:prstGeom>
        </p:spPr>
      </p:pic>
      <p:sp>
        <p:nvSpPr>
          <p:cNvPr id="4" name="Прямоугольник 19">
            <a:extLst>
              <a:ext uri="{FF2B5EF4-FFF2-40B4-BE49-F238E27FC236}">
                <a16:creationId xmlns:a16="http://schemas.microsoft.com/office/drawing/2014/main" id="{022332D1-1FB4-41A1-8B67-D085F6ECFC36}"/>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Приклад оформлення Договору / особливості</a:t>
            </a:r>
            <a:endParaRPr lang="ru-RU" sz="2400" b="1" kern="0" dirty="0">
              <a:solidFill>
                <a:schemeClr val="bg1"/>
              </a:solidFill>
              <a:cs typeface="Times New Roman" pitchFamily="18" charset="0"/>
            </a:endParaRPr>
          </a:p>
        </p:txBody>
      </p:sp>
      <p:pic>
        <p:nvPicPr>
          <p:cNvPr id="5" name="Рисунок 4">
            <a:extLst>
              <a:ext uri="{FF2B5EF4-FFF2-40B4-BE49-F238E27FC236}">
                <a16:creationId xmlns:a16="http://schemas.microsoft.com/office/drawing/2014/main" id="{F39ED48B-AF26-4133-9B8A-EB97B0B12C7E}"/>
              </a:ext>
            </a:extLst>
          </p:cNvPr>
          <p:cNvPicPr>
            <a:picLocks noChangeAspect="1"/>
          </p:cNvPicPr>
          <p:nvPr/>
        </p:nvPicPr>
        <p:blipFill>
          <a:blip r:embed="rId3"/>
          <a:stretch>
            <a:fillRect/>
          </a:stretch>
        </p:blipFill>
        <p:spPr>
          <a:xfrm>
            <a:off x="-12823" y="6717792"/>
            <a:ext cx="9906000" cy="140208"/>
          </a:xfrm>
          <a:prstGeom prst="rect">
            <a:avLst/>
          </a:prstGeom>
        </p:spPr>
      </p:pic>
      <p:sp>
        <p:nvSpPr>
          <p:cNvPr id="11" name="Прямокутник 10">
            <a:extLst>
              <a:ext uri="{FF2B5EF4-FFF2-40B4-BE49-F238E27FC236}">
                <a16:creationId xmlns:a16="http://schemas.microsoft.com/office/drawing/2014/main" id="{C37AB8EF-E6E1-4BCC-9B30-BA3FFEAE8415}"/>
              </a:ext>
            </a:extLst>
          </p:cNvPr>
          <p:cNvSpPr/>
          <p:nvPr/>
        </p:nvSpPr>
        <p:spPr>
          <a:xfrm>
            <a:off x="344488" y="655294"/>
            <a:ext cx="2736304" cy="5654026"/>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ln w="0"/>
                <a:solidFill>
                  <a:schemeClr val="tx1"/>
                </a:solidFill>
                <a:effectLst>
                  <a:outerShdw blurRad="38100" dist="19050" dir="2700000" algn="tl" rotWithShape="0">
                    <a:schemeClr val="dk1">
                      <a:alpha val="40000"/>
                    </a:schemeClr>
                  </a:outerShdw>
                </a:effectLst>
              </a:rPr>
              <a:t>Обов'язково зазначаємо інформацію про Посередника, як на прикладі </a:t>
            </a:r>
            <a:r>
              <a:rPr lang="uk-UA" dirty="0">
                <a:ln w="0"/>
                <a:solidFill>
                  <a:srgbClr val="C00000"/>
                </a:solidFill>
                <a:effectLst>
                  <a:outerShdw blurRad="38100" dist="19050" dir="2700000" algn="tl" rotWithShape="0">
                    <a:schemeClr val="dk1">
                      <a:alpha val="40000"/>
                    </a:schemeClr>
                  </a:outerShdw>
                </a:effectLst>
              </a:rPr>
              <a:t>АБО</a:t>
            </a:r>
            <a:r>
              <a:rPr lang="uk-UA" dirty="0">
                <a:ln w="0"/>
                <a:solidFill>
                  <a:schemeClr val="tx1"/>
                </a:solidFill>
                <a:effectLst>
                  <a:outerShdw blurRad="38100" dist="19050" dir="2700000" algn="tl" rotWithShape="0">
                    <a:schemeClr val="dk1">
                      <a:alpha val="40000"/>
                    </a:schemeClr>
                  </a:outerShdw>
                </a:effectLst>
              </a:rPr>
              <a:t> </a:t>
            </a:r>
          </a:p>
          <a:p>
            <a:pPr algn="ctr"/>
            <a:r>
              <a:rPr lang="uk-UA" dirty="0">
                <a:ln w="0"/>
                <a:solidFill>
                  <a:schemeClr val="tx1"/>
                </a:solidFill>
                <a:effectLst>
                  <a:outerShdw blurRad="38100" dist="19050" dir="2700000" algn="tl" rotWithShape="0">
                    <a:schemeClr val="dk1">
                      <a:alpha val="40000"/>
                    </a:schemeClr>
                  </a:outerShdw>
                </a:effectLst>
              </a:rPr>
              <a:t>у повному обсязі:</a:t>
            </a:r>
          </a:p>
          <a:p>
            <a:pPr algn="ctr"/>
            <a:r>
              <a:rPr lang="uk-UA" dirty="0">
                <a:ln w="0"/>
                <a:solidFill>
                  <a:schemeClr val="tx1"/>
                </a:solidFill>
                <a:effectLst>
                  <a:outerShdw blurRad="38100" dist="19050" dir="2700000" algn="tl" rotWithShape="0">
                    <a:schemeClr val="dk1">
                      <a:alpha val="40000"/>
                    </a:schemeClr>
                  </a:outerShdw>
                </a:effectLst>
              </a:rPr>
              <a:t>ПІБ/НАЗВА, Адреса місцезнаходження, Дата державної реєстрації в НБУ, номер запису та документ з датою, що дає повноваження</a:t>
            </a:r>
            <a:endParaRPr lang="ru-RU" dirty="0">
              <a:ln w="0"/>
              <a:solidFill>
                <a:schemeClr val="tx1"/>
              </a:solidFill>
              <a:effectLst>
                <a:outerShdw blurRad="38100" dist="19050" dir="2700000" algn="tl" rotWithShape="0">
                  <a:schemeClr val="dk1">
                    <a:alpha val="40000"/>
                  </a:schemeClr>
                </a:outerShdw>
              </a:effectLst>
            </a:endParaRPr>
          </a:p>
        </p:txBody>
      </p:sp>
      <p:cxnSp>
        <p:nvCxnSpPr>
          <p:cNvPr id="13" name="Пряма зі стрілкою 12">
            <a:extLst>
              <a:ext uri="{FF2B5EF4-FFF2-40B4-BE49-F238E27FC236}">
                <a16:creationId xmlns:a16="http://schemas.microsoft.com/office/drawing/2014/main" id="{42583485-1F7F-4C5D-98FD-4CCB8ECDC6C4}"/>
              </a:ext>
            </a:extLst>
          </p:cNvPr>
          <p:cNvCxnSpPr>
            <a:cxnSpLocks/>
          </p:cNvCxnSpPr>
          <p:nvPr/>
        </p:nvCxnSpPr>
        <p:spPr>
          <a:xfrm>
            <a:off x="3063794" y="3482307"/>
            <a:ext cx="3185350" cy="59476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336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71F3A75-F03B-4556-9E81-062847560708}"/>
              </a:ext>
            </a:extLst>
          </p:cNvPr>
          <p:cNvPicPr>
            <a:picLocks noChangeAspect="1"/>
          </p:cNvPicPr>
          <p:nvPr/>
        </p:nvPicPr>
        <p:blipFill>
          <a:blip r:embed="rId2"/>
          <a:stretch>
            <a:fillRect/>
          </a:stretch>
        </p:blipFill>
        <p:spPr>
          <a:xfrm>
            <a:off x="2936776" y="713956"/>
            <a:ext cx="6179831" cy="5678763"/>
          </a:xfrm>
          <a:prstGeom prst="rect">
            <a:avLst/>
          </a:prstGeom>
        </p:spPr>
      </p:pic>
      <p:sp>
        <p:nvSpPr>
          <p:cNvPr id="3" name="Прямоугольник 19">
            <a:extLst>
              <a:ext uri="{FF2B5EF4-FFF2-40B4-BE49-F238E27FC236}">
                <a16:creationId xmlns:a16="http://schemas.microsoft.com/office/drawing/2014/main" id="{3E9BDF27-72A6-4AE7-BB93-2BF9B2875CD4}"/>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Приклад оформлення Договору / особливості</a:t>
            </a:r>
            <a:endParaRPr lang="ru-RU" sz="2400" b="1" kern="0" dirty="0">
              <a:solidFill>
                <a:schemeClr val="bg1"/>
              </a:solidFill>
              <a:cs typeface="Times New Roman" pitchFamily="18" charset="0"/>
            </a:endParaRPr>
          </a:p>
        </p:txBody>
      </p:sp>
      <p:pic>
        <p:nvPicPr>
          <p:cNvPr id="4" name="Рисунок 3">
            <a:extLst>
              <a:ext uri="{FF2B5EF4-FFF2-40B4-BE49-F238E27FC236}">
                <a16:creationId xmlns:a16="http://schemas.microsoft.com/office/drawing/2014/main" id="{9E48357A-49AC-4673-96FB-7086BBB05C24}"/>
              </a:ext>
            </a:extLst>
          </p:cNvPr>
          <p:cNvPicPr>
            <a:picLocks noChangeAspect="1"/>
          </p:cNvPicPr>
          <p:nvPr/>
        </p:nvPicPr>
        <p:blipFill>
          <a:blip r:embed="rId3"/>
          <a:stretch>
            <a:fillRect/>
          </a:stretch>
        </p:blipFill>
        <p:spPr>
          <a:xfrm>
            <a:off x="-12823" y="6717792"/>
            <a:ext cx="9906000" cy="140208"/>
          </a:xfrm>
          <a:prstGeom prst="rect">
            <a:avLst/>
          </a:prstGeom>
        </p:spPr>
      </p:pic>
      <p:sp>
        <p:nvSpPr>
          <p:cNvPr id="6" name="Прямокутник 5">
            <a:extLst>
              <a:ext uri="{FF2B5EF4-FFF2-40B4-BE49-F238E27FC236}">
                <a16:creationId xmlns:a16="http://schemas.microsoft.com/office/drawing/2014/main" id="{D1E95F0A-3003-469D-9BAE-ED810AD22D1F}"/>
              </a:ext>
            </a:extLst>
          </p:cNvPr>
          <p:cNvSpPr/>
          <p:nvPr/>
        </p:nvSpPr>
        <p:spPr>
          <a:xfrm>
            <a:off x="416496" y="908720"/>
            <a:ext cx="1512168" cy="2232248"/>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ln w="0"/>
                <a:solidFill>
                  <a:schemeClr val="tx1"/>
                </a:solidFill>
                <a:effectLst>
                  <a:outerShdw blurRad="38100" dist="19050" dir="2700000" algn="tl" rotWithShape="0">
                    <a:schemeClr val="dk1">
                      <a:alpha val="40000"/>
                    </a:schemeClr>
                  </a:outerShdw>
                </a:effectLst>
              </a:rPr>
              <a:t>Заповнюємо данні ТЗ з Техпаспорту</a:t>
            </a:r>
            <a:endParaRPr lang="ru-RU" dirty="0">
              <a:ln w="0"/>
              <a:solidFill>
                <a:schemeClr val="tx1"/>
              </a:solidFill>
              <a:effectLst>
                <a:outerShdw blurRad="38100" dist="19050" dir="2700000" algn="tl" rotWithShape="0">
                  <a:schemeClr val="dk1">
                    <a:alpha val="40000"/>
                  </a:schemeClr>
                </a:outerShdw>
              </a:effectLst>
            </a:endParaRPr>
          </a:p>
        </p:txBody>
      </p:sp>
      <p:cxnSp>
        <p:nvCxnSpPr>
          <p:cNvPr id="8" name="Пряма зі стрілкою 7">
            <a:extLst>
              <a:ext uri="{FF2B5EF4-FFF2-40B4-BE49-F238E27FC236}">
                <a16:creationId xmlns:a16="http://schemas.microsoft.com/office/drawing/2014/main" id="{70C180E0-CBB6-499F-93A3-4F792691CB8E}"/>
              </a:ext>
            </a:extLst>
          </p:cNvPr>
          <p:cNvCxnSpPr>
            <a:cxnSpLocks/>
          </p:cNvCxnSpPr>
          <p:nvPr/>
        </p:nvCxnSpPr>
        <p:spPr>
          <a:xfrm flipV="1">
            <a:off x="1924918" y="1432248"/>
            <a:ext cx="4252218" cy="75738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 name="Прямокутник 10">
            <a:extLst>
              <a:ext uri="{FF2B5EF4-FFF2-40B4-BE49-F238E27FC236}">
                <a16:creationId xmlns:a16="http://schemas.microsoft.com/office/drawing/2014/main" id="{0FD90ED5-696B-4658-8710-82B84C31D02E}"/>
              </a:ext>
            </a:extLst>
          </p:cNvPr>
          <p:cNvSpPr/>
          <p:nvPr/>
        </p:nvSpPr>
        <p:spPr>
          <a:xfrm>
            <a:off x="227646" y="3553338"/>
            <a:ext cx="1944216" cy="2232248"/>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ln w="0"/>
                <a:solidFill>
                  <a:schemeClr val="tx1"/>
                </a:solidFill>
                <a:effectLst>
                  <a:outerShdw blurRad="38100" dist="19050" dir="2700000" algn="tl" rotWithShape="0">
                    <a:schemeClr val="dk1">
                      <a:alpha val="40000"/>
                    </a:schemeClr>
                  </a:outerShdw>
                </a:effectLst>
              </a:rPr>
              <a:t>Вносимо погоджені з Страхувальником умови страхування</a:t>
            </a:r>
            <a:endParaRPr lang="ru-RU" dirty="0">
              <a:ln w="0"/>
              <a:solidFill>
                <a:schemeClr val="tx1"/>
              </a:solidFill>
              <a:effectLst>
                <a:outerShdw blurRad="38100" dist="19050" dir="2700000" algn="tl" rotWithShape="0">
                  <a:schemeClr val="dk1">
                    <a:alpha val="40000"/>
                  </a:schemeClr>
                </a:outerShdw>
              </a:effectLst>
            </a:endParaRPr>
          </a:p>
        </p:txBody>
      </p:sp>
      <p:cxnSp>
        <p:nvCxnSpPr>
          <p:cNvPr id="13" name="Пряма зі стрілкою 12">
            <a:extLst>
              <a:ext uri="{FF2B5EF4-FFF2-40B4-BE49-F238E27FC236}">
                <a16:creationId xmlns:a16="http://schemas.microsoft.com/office/drawing/2014/main" id="{171D7FF0-4857-44F1-987C-904B019A0D97}"/>
              </a:ext>
            </a:extLst>
          </p:cNvPr>
          <p:cNvCxnSpPr>
            <a:cxnSpLocks/>
          </p:cNvCxnSpPr>
          <p:nvPr/>
        </p:nvCxnSpPr>
        <p:spPr>
          <a:xfrm flipV="1">
            <a:off x="2171862" y="4669464"/>
            <a:ext cx="5513696" cy="12768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423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17FDE57D-D825-425B-A8E0-0B1103000651}"/>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Приклад оформлення Договору</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2C3E5A67-FE43-4E03-8D0B-1730A432066F}"/>
              </a:ext>
            </a:extLst>
          </p:cNvPr>
          <p:cNvPicPr>
            <a:picLocks noChangeAspect="1"/>
          </p:cNvPicPr>
          <p:nvPr/>
        </p:nvPicPr>
        <p:blipFill>
          <a:blip r:embed="rId2"/>
          <a:stretch>
            <a:fillRect/>
          </a:stretch>
        </p:blipFill>
        <p:spPr>
          <a:xfrm>
            <a:off x="-12823" y="6717792"/>
            <a:ext cx="9906000" cy="140208"/>
          </a:xfrm>
          <a:prstGeom prst="rect">
            <a:avLst/>
          </a:prstGeom>
        </p:spPr>
      </p:pic>
      <p:pic>
        <p:nvPicPr>
          <p:cNvPr id="6" name="Рисунок 5">
            <a:extLst>
              <a:ext uri="{FF2B5EF4-FFF2-40B4-BE49-F238E27FC236}">
                <a16:creationId xmlns:a16="http://schemas.microsoft.com/office/drawing/2014/main" id="{81D6486E-B1E0-414D-901A-61C9834E315A}"/>
              </a:ext>
            </a:extLst>
          </p:cNvPr>
          <p:cNvPicPr>
            <a:picLocks noChangeAspect="1"/>
          </p:cNvPicPr>
          <p:nvPr/>
        </p:nvPicPr>
        <p:blipFill>
          <a:blip r:embed="rId3"/>
          <a:stretch>
            <a:fillRect/>
          </a:stretch>
        </p:blipFill>
        <p:spPr>
          <a:xfrm>
            <a:off x="128464" y="1124744"/>
            <a:ext cx="4464496" cy="4154461"/>
          </a:xfrm>
          <a:prstGeom prst="rect">
            <a:avLst/>
          </a:prstGeom>
        </p:spPr>
      </p:pic>
      <p:pic>
        <p:nvPicPr>
          <p:cNvPr id="8" name="Рисунок 7">
            <a:extLst>
              <a:ext uri="{FF2B5EF4-FFF2-40B4-BE49-F238E27FC236}">
                <a16:creationId xmlns:a16="http://schemas.microsoft.com/office/drawing/2014/main" id="{948777BD-1BFF-4ADE-A5C3-8CE83C07E38E}"/>
              </a:ext>
            </a:extLst>
          </p:cNvPr>
          <p:cNvPicPr>
            <a:picLocks noChangeAspect="1"/>
          </p:cNvPicPr>
          <p:nvPr/>
        </p:nvPicPr>
        <p:blipFill>
          <a:blip r:embed="rId4"/>
          <a:stretch>
            <a:fillRect/>
          </a:stretch>
        </p:blipFill>
        <p:spPr>
          <a:xfrm>
            <a:off x="4559992" y="1052736"/>
            <a:ext cx="5217544" cy="4464496"/>
          </a:xfrm>
          <a:prstGeom prst="rect">
            <a:avLst/>
          </a:prstGeom>
        </p:spPr>
      </p:pic>
    </p:spTree>
    <p:extLst>
      <p:ext uri="{BB962C8B-B14F-4D97-AF65-F5344CB8AC3E}">
        <p14:creationId xmlns:p14="http://schemas.microsoft.com/office/powerpoint/2010/main" val="1501260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17FDE57D-D825-425B-A8E0-0B1103000651}"/>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Введення договорів ДЦВ в систему </a:t>
            </a:r>
            <a:r>
              <a:rPr lang="uk-UA" sz="2400" b="1" kern="0" dirty="0" err="1">
                <a:solidFill>
                  <a:schemeClr val="bg1"/>
                </a:solidFill>
                <a:cs typeface="Times New Roman" pitchFamily="18" charset="0"/>
              </a:rPr>
              <a:t>ПрофІТсофт</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2C3E5A67-FE43-4E03-8D0B-1730A432066F}"/>
              </a:ext>
            </a:extLst>
          </p:cNvPr>
          <p:cNvPicPr>
            <a:picLocks noChangeAspect="1"/>
          </p:cNvPicPr>
          <p:nvPr/>
        </p:nvPicPr>
        <p:blipFill>
          <a:blip r:embed="rId2"/>
          <a:stretch>
            <a:fillRect/>
          </a:stretch>
        </p:blipFill>
        <p:spPr>
          <a:xfrm>
            <a:off x="-12823" y="6717792"/>
            <a:ext cx="9906000" cy="140208"/>
          </a:xfrm>
          <a:prstGeom prst="rect">
            <a:avLst/>
          </a:prstGeom>
        </p:spPr>
      </p:pic>
      <p:sp>
        <p:nvSpPr>
          <p:cNvPr id="9" name="Прямокутник 8">
            <a:extLst>
              <a:ext uri="{FF2B5EF4-FFF2-40B4-BE49-F238E27FC236}">
                <a16:creationId xmlns:a16="http://schemas.microsoft.com/office/drawing/2014/main" id="{6E711300-E1E6-4CFC-A585-954E3E366546}"/>
              </a:ext>
            </a:extLst>
          </p:cNvPr>
          <p:cNvSpPr/>
          <p:nvPr/>
        </p:nvSpPr>
        <p:spPr>
          <a:xfrm>
            <a:off x="7905328" y="2958757"/>
            <a:ext cx="1800200" cy="1420396"/>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t>Вибір Тарифного плану (всі три – електронні )</a:t>
            </a:r>
            <a:endParaRPr lang="ru-RU" dirty="0"/>
          </a:p>
        </p:txBody>
      </p:sp>
      <p:sp>
        <p:nvSpPr>
          <p:cNvPr id="15" name="Прямокутник 14">
            <a:extLst>
              <a:ext uri="{FF2B5EF4-FFF2-40B4-BE49-F238E27FC236}">
                <a16:creationId xmlns:a16="http://schemas.microsoft.com/office/drawing/2014/main" id="{884F7DF1-2BD8-4A3F-8BCF-22EE9B197FB4}"/>
              </a:ext>
            </a:extLst>
          </p:cNvPr>
          <p:cNvSpPr/>
          <p:nvPr/>
        </p:nvSpPr>
        <p:spPr>
          <a:xfrm>
            <a:off x="524508" y="808115"/>
            <a:ext cx="2268252" cy="1329956"/>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t>Через КАЛЬКУЛЯТОРИ</a:t>
            </a:r>
          </a:p>
          <a:p>
            <a:pPr algn="ctr"/>
            <a:r>
              <a:rPr lang="uk-UA" dirty="0"/>
              <a:t>Договір ДЦВ Калькулятор (07ДЦВ)</a:t>
            </a:r>
            <a:endParaRPr lang="ru-RU" dirty="0"/>
          </a:p>
        </p:txBody>
      </p:sp>
      <p:pic>
        <p:nvPicPr>
          <p:cNvPr id="5" name="Рисунок 4">
            <a:extLst>
              <a:ext uri="{FF2B5EF4-FFF2-40B4-BE49-F238E27FC236}">
                <a16:creationId xmlns:a16="http://schemas.microsoft.com/office/drawing/2014/main" id="{E55FCC76-DE7A-4035-8D7F-FEE763FD302E}"/>
              </a:ext>
            </a:extLst>
          </p:cNvPr>
          <p:cNvPicPr>
            <a:picLocks noChangeAspect="1"/>
          </p:cNvPicPr>
          <p:nvPr/>
        </p:nvPicPr>
        <p:blipFill rotWithShape="1">
          <a:blip r:embed="rId3"/>
          <a:srcRect t="1" b="5109"/>
          <a:stretch/>
        </p:blipFill>
        <p:spPr>
          <a:xfrm>
            <a:off x="4088904" y="615857"/>
            <a:ext cx="4753143" cy="1973902"/>
          </a:xfrm>
          <a:prstGeom prst="rect">
            <a:avLst/>
          </a:prstGeom>
        </p:spPr>
      </p:pic>
      <p:cxnSp>
        <p:nvCxnSpPr>
          <p:cNvPr id="11" name="Пряма зі стрілкою 10">
            <a:extLst>
              <a:ext uri="{FF2B5EF4-FFF2-40B4-BE49-F238E27FC236}">
                <a16:creationId xmlns:a16="http://schemas.microsoft.com/office/drawing/2014/main" id="{F4AF8EF2-BC92-42FF-9F38-8DEDE42177CC}"/>
              </a:ext>
            </a:extLst>
          </p:cNvPr>
          <p:cNvCxnSpPr>
            <a:cxnSpLocks/>
          </p:cNvCxnSpPr>
          <p:nvPr/>
        </p:nvCxnSpPr>
        <p:spPr>
          <a:xfrm>
            <a:off x="2792760" y="1628801"/>
            <a:ext cx="1584176" cy="53157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2" name="Рисунок 11">
            <a:extLst>
              <a:ext uri="{FF2B5EF4-FFF2-40B4-BE49-F238E27FC236}">
                <a16:creationId xmlns:a16="http://schemas.microsoft.com/office/drawing/2014/main" id="{21A6413F-5F87-48A4-B4F1-D0A518ABE4EF}"/>
              </a:ext>
            </a:extLst>
          </p:cNvPr>
          <p:cNvPicPr>
            <a:picLocks noChangeAspect="1"/>
          </p:cNvPicPr>
          <p:nvPr/>
        </p:nvPicPr>
        <p:blipFill>
          <a:blip r:embed="rId4"/>
          <a:stretch>
            <a:fillRect/>
          </a:stretch>
        </p:blipFill>
        <p:spPr>
          <a:xfrm>
            <a:off x="344488" y="2958757"/>
            <a:ext cx="6681192" cy="3049569"/>
          </a:xfrm>
          <a:prstGeom prst="rect">
            <a:avLst/>
          </a:prstGeom>
        </p:spPr>
      </p:pic>
      <p:cxnSp>
        <p:nvCxnSpPr>
          <p:cNvPr id="18" name="Пряма зі стрілкою 17">
            <a:extLst>
              <a:ext uri="{FF2B5EF4-FFF2-40B4-BE49-F238E27FC236}">
                <a16:creationId xmlns:a16="http://schemas.microsoft.com/office/drawing/2014/main" id="{92CC90DA-9127-4B3B-B8C0-944AC0E34341}"/>
              </a:ext>
            </a:extLst>
          </p:cNvPr>
          <p:cNvCxnSpPr>
            <a:cxnSpLocks/>
          </p:cNvCxnSpPr>
          <p:nvPr/>
        </p:nvCxnSpPr>
        <p:spPr>
          <a:xfrm flipH="1">
            <a:off x="4808984" y="3493263"/>
            <a:ext cx="3096344" cy="125716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032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17FDE57D-D825-425B-A8E0-0B1103000651}"/>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Введення договорів ДЦВ в систему </a:t>
            </a:r>
            <a:r>
              <a:rPr lang="uk-UA" sz="2400" b="1" kern="0" dirty="0" err="1">
                <a:solidFill>
                  <a:schemeClr val="bg1"/>
                </a:solidFill>
                <a:cs typeface="Times New Roman" pitchFamily="18" charset="0"/>
              </a:rPr>
              <a:t>ПрофІТсофт</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2C3E5A67-FE43-4E03-8D0B-1730A432066F}"/>
              </a:ext>
            </a:extLst>
          </p:cNvPr>
          <p:cNvPicPr>
            <a:picLocks noChangeAspect="1"/>
          </p:cNvPicPr>
          <p:nvPr/>
        </p:nvPicPr>
        <p:blipFill>
          <a:blip r:embed="rId2"/>
          <a:stretch>
            <a:fillRect/>
          </a:stretch>
        </p:blipFill>
        <p:spPr>
          <a:xfrm>
            <a:off x="-12823" y="6717792"/>
            <a:ext cx="9906000" cy="140208"/>
          </a:xfrm>
          <a:prstGeom prst="rect">
            <a:avLst/>
          </a:prstGeom>
        </p:spPr>
      </p:pic>
      <p:sp>
        <p:nvSpPr>
          <p:cNvPr id="15" name="Прямокутник 14">
            <a:extLst>
              <a:ext uri="{FF2B5EF4-FFF2-40B4-BE49-F238E27FC236}">
                <a16:creationId xmlns:a16="http://schemas.microsoft.com/office/drawing/2014/main" id="{884F7DF1-2BD8-4A3F-8BCF-22EE9B197FB4}"/>
              </a:ext>
            </a:extLst>
          </p:cNvPr>
          <p:cNvSpPr/>
          <p:nvPr/>
        </p:nvSpPr>
        <p:spPr>
          <a:xfrm>
            <a:off x="272480" y="1017175"/>
            <a:ext cx="2592288" cy="1834012"/>
          </a:xfrm>
          <a:prstGeom prst="rect">
            <a:avLst/>
          </a:prstGeom>
          <a:ln>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k-UA" dirty="0"/>
              <a:t>Договір «ДЦВ на Вибір» ( ДЦВ 2016) через ВВЕДЕННЯ ДОГОВОРІВ</a:t>
            </a:r>
            <a:endParaRPr lang="ru-RU" dirty="0"/>
          </a:p>
        </p:txBody>
      </p:sp>
      <p:pic>
        <p:nvPicPr>
          <p:cNvPr id="7" name="Рисунок 6">
            <a:extLst>
              <a:ext uri="{FF2B5EF4-FFF2-40B4-BE49-F238E27FC236}">
                <a16:creationId xmlns:a16="http://schemas.microsoft.com/office/drawing/2014/main" id="{22814397-8AAC-43F1-BBCC-C68F348834C4}"/>
              </a:ext>
            </a:extLst>
          </p:cNvPr>
          <p:cNvPicPr>
            <a:picLocks noChangeAspect="1"/>
          </p:cNvPicPr>
          <p:nvPr/>
        </p:nvPicPr>
        <p:blipFill>
          <a:blip r:embed="rId3"/>
          <a:stretch>
            <a:fillRect/>
          </a:stretch>
        </p:blipFill>
        <p:spPr>
          <a:xfrm>
            <a:off x="2745107" y="3241991"/>
            <a:ext cx="6984776" cy="2628503"/>
          </a:xfrm>
          <a:prstGeom prst="rect">
            <a:avLst/>
          </a:prstGeom>
        </p:spPr>
      </p:pic>
      <p:cxnSp>
        <p:nvCxnSpPr>
          <p:cNvPr id="11" name="Пряма зі стрілкою 10">
            <a:extLst>
              <a:ext uri="{FF2B5EF4-FFF2-40B4-BE49-F238E27FC236}">
                <a16:creationId xmlns:a16="http://schemas.microsoft.com/office/drawing/2014/main" id="{F4AF8EF2-BC92-42FF-9F38-8DEDE42177CC}"/>
              </a:ext>
            </a:extLst>
          </p:cNvPr>
          <p:cNvCxnSpPr>
            <a:cxnSpLocks/>
          </p:cNvCxnSpPr>
          <p:nvPr/>
        </p:nvCxnSpPr>
        <p:spPr>
          <a:xfrm>
            <a:off x="1496616" y="2858110"/>
            <a:ext cx="1584176" cy="143498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770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6723"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Зміст презентації</a:t>
            </a:r>
            <a:endParaRPr lang="ru-RU" sz="2400" b="1" kern="0" dirty="0">
              <a:solidFill>
                <a:schemeClr val="bg1"/>
              </a:solidFill>
              <a:cs typeface="Times New Roman" pitchFamily="18" charset="0"/>
            </a:endParaRPr>
          </a:p>
        </p:txBody>
      </p:sp>
      <p:sp>
        <p:nvSpPr>
          <p:cNvPr id="27" name="TextBox 26"/>
          <p:cNvSpPr txBox="1"/>
          <p:nvPr/>
        </p:nvSpPr>
        <p:spPr>
          <a:xfrm>
            <a:off x="3152800" y="980728"/>
            <a:ext cx="6373749" cy="4401205"/>
          </a:xfrm>
          <a:prstGeom prst="rect">
            <a:avLst/>
          </a:prstGeom>
          <a:noFill/>
        </p:spPr>
        <p:txBody>
          <a:bodyPr wrap="square" rtlCol="0">
            <a:spAutoFit/>
          </a:bodyPr>
          <a:lstStyle/>
          <a:p>
            <a:pPr algn="just"/>
            <a:r>
              <a:rPr lang="uk-UA" sz="2000" b="1" dirty="0">
                <a:solidFill>
                  <a:srgbClr val="4D4F53"/>
                </a:solidFill>
                <a:cs typeface="Times New Roman" pitchFamily="18" charset="0"/>
              </a:rPr>
              <a:t>1. Методологічна база</a:t>
            </a:r>
          </a:p>
          <a:p>
            <a:pPr algn="just"/>
            <a:r>
              <a:rPr lang="uk-UA" sz="2000" b="1" dirty="0">
                <a:solidFill>
                  <a:srgbClr val="4D4F53"/>
                </a:solidFill>
                <a:cs typeface="Times New Roman" pitchFamily="18" charset="0"/>
              </a:rPr>
              <a:t>2. Предмет Договору страхування/об'єкт страхування</a:t>
            </a:r>
          </a:p>
          <a:p>
            <a:pPr algn="just"/>
            <a:r>
              <a:rPr lang="uk-UA" sz="2000" b="1" dirty="0">
                <a:solidFill>
                  <a:srgbClr val="4D4F53"/>
                </a:solidFill>
                <a:cs typeface="Times New Roman" pitchFamily="18" charset="0"/>
              </a:rPr>
              <a:t>3. Умови страхового покриття/обмеження</a:t>
            </a:r>
          </a:p>
          <a:p>
            <a:pPr algn="just"/>
            <a:r>
              <a:rPr lang="uk-UA" sz="2000" b="1" dirty="0">
                <a:solidFill>
                  <a:srgbClr val="4D4F53"/>
                </a:solidFill>
                <a:cs typeface="Times New Roman" pitchFamily="18" charset="0"/>
              </a:rPr>
              <a:t>4. Страхові ризики </a:t>
            </a:r>
          </a:p>
          <a:p>
            <a:pPr algn="just"/>
            <a:r>
              <a:rPr lang="uk-UA" sz="2000" b="1" dirty="0">
                <a:solidFill>
                  <a:srgbClr val="4D4F53"/>
                </a:solidFill>
                <a:cs typeface="Times New Roman" pitchFamily="18" charset="0"/>
              </a:rPr>
              <a:t>5. </a:t>
            </a:r>
            <a:r>
              <a:rPr lang="ru-RU" sz="2000" b="1" dirty="0" err="1">
                <a:solidFill>
                  <a:srgbClr val="4D4F53"/>
                </a:solidFill>
                <a:cs typeface="Times New Roman" pitchFamily="18" charset="0"/>
              </a:rPr>
              <a:t>Розрахунок</a:t>
            </a:r>
            <a:r>
              <a:rPr lang="ru-RU" sz="2000" b="1" dirty="0">
                <a:solidFill>
                  <a:srgbClr val="4D4F53"/>
                </a:solidFill>
                <a:cs typeface="Times New Roman" pitchFamily="18" charset="0"/>
              </a:rPr>
              <a:t> страхового тарифу/страхового платежу</a:t>
            </a:r>
          </a:p>
          <a:p>
            <a:pPr algn="just"/>
            <a:r>
              <a:rPr lang="uk-UA" sz="2000" b="1" dirty="0">
                <a:solidFill>
                  <a:srgbClr val="4D4F53"/>
                </a:solidFill>
                <a:cs typeface="Times New Roman" pitchFamily="18" charset="0"/>
              </a:rPr>
              <a:t>6. Страхова сума. Франшиза. Тариф</a:t>
            </a:r>
          </a:p>
          <a:p>
            <a:pPr algn="just"/>
            <a:r>
              <a:rPr lang="uk-UA" sz="2000" b="1" dirty="0">
                <a:solidFill>
                  <a:srgbClr val="4D4F53"/>
                </a:solidFill>
                <a:cs typeface="Times New Roman" pitchFamily="18" charset="0"/>
              </a:rPr>
              <a:t>7. </a:t>
            </a:r>
            <a:r>
              <a:rPr lang="ru-RU" sz="2000" b="1" dirty="0">
                <a:solidFill>
                  <a:srgbClr val="4D4F53"/>
                </a:solidFill>
                <a:cs typeface="Times New Roman" pitchFamily="18" charset="0"/>
              </a:rPr>
              <a:t>Строк </a:t>
            </a:r>
            <a:r>
              <a:rPr lang="ru-RU" sz="2000" b="1" dirty="0" err="1">
                <a:solidFill>
                  <a:srgbClr val="4D4F53"/>
                </a:solidFill>
                <a:cs typeface="Times New Roman" pitchFamily="18" charset="0"/>
              </a:rPr>
              <a:t>дії</a:t>
            </a:r>
            <a:r>
              <a:rPr lang="ru-RU" sz="2000" b="1" dirty="0">
                <a:solidFill>
                  <a:srgbClr val="4D4F53"/>
                </a:solidFill>
                <a:cs typeface="Times New Roman" pitchFamily="18" charset="0"/>
              </a:rPr>
              <a:t> Договору. </a:t>
            </a:r>
            <a:r>
              <a:rPr lang="ru-RU" sz="2000" b="1" dirty="0" err="1">
                <a:solidFill>
                  <a:srgbClr val="4D4F53"/>
                </a:solidFill>
                <a:cs typeface="Times New Roman" pitchFamily="18" charset="0"/>
              </a:rPr>
              <a:t>Територія</a:t>
            </a:r>
            <a:r>
              <a:rPr lang="ru-RU" sz="2000" b="1" dirty="0">
                <a:solidFill>
                  <a:srgbClr val="4D4F53"/>
                </a:solidFill>
                <a:cs typeface="Times New Roman" pitchFamily="18" charset="0"/>
              </a:rPr>
              <a:t> </a:t>
            </a:r>
            <a:r>
              <a:rPr lang="ru-RU" sz="2000" b="1" dirty="0" err="1">
                <a:solidFill>
                  <a:srgbClr val="4D4F53"/>
                </a:solidFill>
                <a:cs typeface="Times New Roman" pitchFamily="18" charset="0"/>
              </a:rPr>
              <a:t>дії</a:t>
            </a:r>
            <a:r>
              <a:rPr lang="ru-RU" sz="2000" b="1" dirty="0">
                <a:solidFill>
                  <a:srgbClr val="4D4F53"/>
                </a:solidFill>
                <a:cs typeface="Times New Roman" pitchFamily="18" charset="0"/>
              </a:rPr>
              <a:t> Договору</a:t>
            </a:r>
          </a:p>
          <a:p>
            <a:pPr algn="just"/>
            <a:r>
              <a:rPr lang="ru-RU" sz="2000" b="1" dirty="0">
                <a:solidFill>
                  <a:srgbClr val="4D4F53"/>
                </a:solidFill>
                <a:cs typeface="Times New Roman" pitchFamily="18" charset="0"/>
              </a:rPr>
              <a:t>8. Порядок та </a:t>
            </a:r>
            <a:r>
              <a:rPr lang="ru-RU" sz="2000" b="1" dirty="0" err="1">
                <a:solidFill>
                  <a:srgbClr val="4D4F53"/>
                </a:solidFill>
                <a:cs typeface="Times New Roman" pitchFamily="18" charset="0"/>
              </a:rPr>
              <a:t>умови</a:t>
            </a:r>
            <a:r>
              <a:rPr lang="ru-RU" sz="2000" b="1" dirty="0">
                <a:solidFill>
                  <a:srgbClr val="4D4F53"/>
                </a:solidFill>
                <a:cs typeface="Times New Roman" pitchFamily="18" charset="0"/>
              </a:rPr>
              <a:t> </a:t>
            </a:r>
            <a:r>
              <a:rPr lang="ru-RU" sz="2000" b="1" dirty="0" err="1">
                <a:solidFill>
                  <a:srgbClr val="4D4F53"/>
                </a:solidFill>
                <a:cs typeface="Times New Roman" pitchFamily="18" charset="0"/>
              </a:rPr>
              <a:t>розрахунку</a:t>
            </a:r>
            <a:r>
              <a:rPr lang="ru-RU" sz="2000" b="1" dirty="0">
                <a:solidFill>
                  <a:srgbClr val="4D4F53"/>
                </a:solidFill>
                <a:cs typeface="Times New Roman" pitchFamily="18" charset="0"/>
              </a:rPr>
              <a:t> </a:t>
            </a:r>
            <a:r>
              <a:rPr lang="ru-RU" sz="2000" b="1" dirty="0" err="1">
                <a:solidFill>
                  <a:srgbClr val="4D4F53"/>
                </a:solidFill>
                <a:cs typeface="Times New Roman" pitchFamily="18" charset="0"/>
              </a:rPr>
              <a:t>відшкодування</a:t>
            </a:r>
            <a:endParaRPr lang="ru-RU" sz="2000" b="1" dirty="0">
              <a:solidFill>
                <a:srgbClr val="4D4F53"/>
              </a:solidFill>
              <a:cs typeface="Times New Roman" pitchFamily="18" charset="0"/>
            </a:endParaRPr>
          </a:p>
          <a:p>
            <a:pPr algn="just"/>
            <a:r>
              <a:rPr lang="ru-RU" sz="2000" b="1" dirty="0">
                <a:solidFill>
                  <a:srgbClr val="4D4F53"/>
                </a:solidFill>
                <a:cs typeface="Times New Roman" pitchFamily="18" charset="0"/>
              </a:rPr>
              <a:t>8. </a:t>
            </a:r>
            <a:r>
              <a:rPr lang="ru-RU" sz="2000" b="1" dirty="0" err="1">
                <a:solidFill>
                  <a:srgbClr val="4D4F53"/>
                </a:solidFill>
                <a:cs typeface="Times New Roman" pitchFamily="18" charset="0"/>
              </a:rPr>
              <a:t>Страховий</a:t>
            </a:r>
            <a:r>
              <a:rPr lang="ru-RU" sz="2000" b="1" dirty="0">
                <a:solidFill>
                  <a:srgbClr val="4D4F53"/>
                </a:solidFill>
                <a:cs typeface="Times New Roman" pitchFamily="18" charset="0"/>
              </a:rPr>
              <a:t> продукт «АВТОЦИВІЛКА ПЛЮС» (ДЦВ Калькулятор)</a:t>
            </a:r>
          </a:p>
          <a:p>
            <a:pPr algn="just"/>
            <a:r>
              <a:rPr lang="uk-UA" sz="2000" b="1" dirty="0">
                <a:solidFill>
                  <a:srgbClr val="4D4F53"/>
                </a:solidFill>
                <a:cs typeface="Times New Roman" pitchFamily="18" charset="0"/>
              </a:rPr>
              <a:t>9</a:t>
            </a:r>
            <a:r>
              <a:rPr lang="en-US" sz="2000" b="1" dirty="0">
                <a:solidFill>
                  <a:srgbClr val="4D4F53"/>
                </a:solidFill>
                <a:cs typeface="Times New Roman" pitchFamily="18" charset="0"/>
              </a:rPr>
              <a:t>. </a:t>
            </a:r>
            <a:r>
              <a:rPr lang="ru-RU" sz="2000" b="1" dirty="0" err="1">
                <a:solidFill>
                  <a:srgbClr val="4D4F53"/>
                </a:solidFill>
                <a:cs typeface="Times New Roman" pitchFamily="18" charset="0"/>
              </a:rPr>
              <a:t>Страховий</a:t>
            </a:r>
            <a:r>
              <a:rPr lang="ru-RU" sz="2000" b="1" dirty="0">
                <a:solidFill>
                  <a:srgbClr val="4D4F53"/>
                </a:solidFill>
                <a:cs typeface="Times New Roman" pitchFamily="18" charset="0"/>
              </a:rPr>
              <a:t> продукт «ДЦВ на </a:t>
            </a:r>
            <a:r>
              <a:rPr lang="ru-RU" sz="2000" b="1" dirty="0" err="1">
                <a:solidFill>
                  <a:srgbClr val="4D4F53"/>
                </a:solidFill>
                <a:cs typeface="Times New Roman" pitchFamily="18" charset="0"/>
              </a:rPr>
              <a:t>Вибір</a:t>
            </a:r>
            <a:r>
              <a:rPr lang="ru-RU" sz="2000" b="1" dirty="0">
                <a:solidFill>
                  <a:srgbClr val="4D4F53"/>
                </a:solidFill>
                <a:cs typeface="Times New Roman" pitchFamily="18" charset="0"/>
              </a:rPr>
              <a:t>» (ДЦВ 2016)</a:t>
            </a:r>
          </a:p>
          <a:p>
            <a:pPr algn="just"/>
            <a:r>
              <a:rPr lang="ru-RU" sz="2000" b="1" dirty="0">
                <a:solidFill>
                  <a:srgbClr val="4D4F53"/>
                </a:solidFill>
                <a:cs typeface="Times New Roman" pitchFamily="18" charset="0"/>
              </a:rPr>
              <a:t>10. Приклад </a:t>
            </a:r>
            <a:r>
              <a:rPr lang="ru-RU" sz="2000" b="1" dirty="0" err="1">
                <a:solidFill>
                  <a:srgbClr val="4D4F53"/>
                </a:solidFill>
                <a:cs typeface="Times New Roman" pitchFamily="18" charset="0"/>
              </a:rPr>
              <a:t>оформлення</a:t>
            </a:r>
            <a:r>
              <a:rPr lang="ru-RU" sz="2000" b="1" dirty="0">
                <a:solidFill>
                  <a:srgbClr val="4D4F53"/>
                </a:solidFill>
                <a:cs typeface="Times New Roman" pitchFamily="18" charset="0"/>
              </a:rPr>
              <a:t> Договору</a:t>
            </a:r>
          </a:p>
          <a:p>
            <a:pPr algn="just"/>
            <a:r>
              <a:rPr lang="ru-RU" sz="2000" b="1" dirty="0">
                <a:solidFill>
                  <a:srgbClr val="4D4F53"/>
                </a:solidFill>
                <a:cs typeface="Times New Roman" pitchFamily="18" charset="0"/>
              </a:rPr>
              <a:t>11. </a:t>
            </a:r>
            <a:r>
              <a:rPr lang="ru-RU" sz="2000" b="1" dirty="0" err="1">
                <a:solidFill>
                  <a:srgbClr val="4D4F53"/>
                </a:solidFill>
                <a:cs typeface="Times New Roman" pitchFamily="18" charset="0"/>
              </a:rPr>
              <a:t>Введення</a:t>
            </a:r>
            <a:r>
              <a:rPr lang="ru-RU" sz="2000" b="1" dirty="0">
                <a:solidFill>
                  <a:srgbClr val="4D4F53"/>
                </a:solidFill>
                <a:cs typeface="Times New Roman" pitchFamily="18" charset="0"/>
              </a:rPr>
              <a:t> </a:t>
            </a:r>
            <a:r>
              <a:rPr lang="ru-RU" sz="2000" b="1" dirty="0" err="1">
                <a:solidFill>
                  <a:srgbClr val="4D4F53"/>
                </a:solidFill>
                <a:cs typeface="Times New Roman" pitchFamily="18" charset="0"/>
              </a:rPr>
              <a:t>Договорів</a:t>
            </a:r>
            <a:r>
              <a:rPr lang="ru-RU" sz="2000" b="1" dirty="0">
                <a:solidFill>
                  <a:srgbClr val="4D4F53"/>
                </a:solidFill>
                <a:cs typeface="Times New Roman" pitchFamily="18" charset="0"/>
              </a:rPr>
              <a:t> в систему </a:t>
            </a:r>
            <a:r>
              <a:rPr lang="ru-RU" sz="2000" b="1" dirty="0" err="1">
                <a:solidFill>
                  <a:srgbClr val="4D4F53"/>
                </a:solidFill>
                <a:cs typeface="Times New Roman" pitchFamily="18" charset="0"/>
              </a:rPr>
              <a:t>ПрофІТсофт</a:t>
            </a:r>
            <a:endParaRPr lang="ru-RU" sz="2000" b="1" dirty="0">
              <a:solidFill>
                <a:srgbClr val="4D4F53"/>
              </a:solidFill>
              <a:cs typeface="Times New Roman" pitchFamily="18" charset="0"/>
            </a:endParaRPr>
          </a:p>
          <a:p>
            <a:pPr algn="just"/>
            <a:r>
              <a:rPr lang="ru-RU" sz="2000" b="1" dirty="0">
                <a:solidFill>
                  <a:srgbClr val="4D4F53"/>
                </a:solidFill>
                <a:cs typeface="Times New Roman" pitchFamily="18" charset="0"/>
              </a:rPr>
              <a:t>12. </a:t>
            </a:r>
            <a:r>
              <a:rPr lang="ru-RU" sz="2000" b="1" dirty="0" err="1">
                <a:solidFill>
                  <a:srgbClr val="4D4F53"/>
                </a:solidFill>
                <a:cs typeface="Times New Roman" pitchFamily="18" charset="0"/>
              </a:rPr>
              <a:t>Розміщення</a:t>
            </a:r>
            <a:r>
              <a:rPr lang="ru-RU" sz="2000" b="1" dirty="0">
                <a:solidFill>
                  <a:srgbClr val="4D4F53"/>
                </a:solidFill>
                <a:cs typeface="Times New Roman" pitchFamily="18" charset="0"/>
              </a:rPr>
              <a:t> </a:t>
            </a:r>
            <a:r>
              <a:rPr lang="ru-RU" sz="2000" b="1" dirty="0" err="1">
                <a:solidFill>
                  <a:srgbClr val="4D4F53"/>
                </a:solidFill>
                <a:cs typeface="Times New Roman" pitchFamily="18" charset="0"/>
              </a:rPr>
              <a:t>документів</a:t>
            </a:r>
            <a:r>
              <a:rPr lang="ru-RU" sz="2000" b="1" dirty="0">
                <a:solidFill>
                  <a:srgbClr val="4D4F53"/>
                </a:solidFill>
                <a:cs typeface="Times New Roman" pitchFamily="18" charset="0"/>
              </a:rPr>
              <a:t> за продуктом ДЦВ</a:t>
            </a:r>
          </a:p>
        </p:txBody>
      </p:sp>
      <p:pic>
        <p:nvPicPr>
          <p:cNvPr id="5" name="Рисунок 4">
            <a:extLst>
              <a:ext uri="{FF2B5EF4-FFF2-40B4-BE49-F238E27FC236}">
                <a16:creationId xmlns:a16="http://schemas.microsoft.com/office/drawing/2014/main" id="{D56B02A8-6BCF-4755-B6CE-3E84D193E09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445" r="10284" b="2057"/>
          <a:stretch/>
        </p:blipFill>
        <p:spPr>
          <a:xfrm>
            <a:off x="632520" y="1815924"/>
            <a:ext cx="2293849" cy="2730811"/>
          </a:xfrm>
          <a:prstGeom prst="rect">
            <a:avLst/>
          </a:prstGeom>
        </p:spPr>
      </p:pic>
    </p:spTree>
    <p:extLst>
      <p:ext uri="{BB962C8B-B14F-4D97-AF65-F5344CB8AC3E}">
        <p14:creationId xmlns:p14="http://schemas.microsoft.com/office/powerpoint/2010/main" val="2202114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17FDE57D-D825-425B-A8E0-0B1103000651}"/>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Розміщення документів за продуктами КАСКО в </a:t>
            </a:r>
            <a:r>
              <a:rPr lang="uk-UA" sz="2400" b="1" kern="0" dirty="0" err="1">
                <a:solidFill>
                  <a:schemeClr val="bg1"/>
                </a:solidFill>
                <a:cs typeface="Times New Roman" pitchFamily="18" charset="0"/>
              </a:rPr>
              <a:t>ПрофІТсофті</a:t>
            </a:r>
            <a:endParaRPr lang="ru-RU" sz="2400" b="1" kern="0" dirty="0">
              <a:solidFill>
                <a:schemeClr val="bg1"/>
              </a:solidFill>
              <a:cs typeface="Times New Roman" pitchFamily="18" charset="0"/>
            </a:endParaRPr>
          </a:p>
        </p:txBody>
      </p:sp>
      <p:pic>
        <p:nvPicPr>
          <p:cNvPr id="3" name="Рисунок 2">
            <a:extLst>
              <a:ext uri="{FF2B5EF4-FFF2-40B4-BE49-F238E27FC236}">
                <a16:creationId xmlns:a16="http://schemas.microsoft.com/office/drawing/2014/main" id="{2C3E5A67-FE43-4E03-8D0B-1730A432066F}"/>
              </a:ext>
            </a:extLst>
          </p:cNvPr>
          <p:cNvPicPr>
            <a:picLocks noChangeAspect="1"/>
          </p:cNvPicPr>
          <p:nvPr/>
        </p:nvPicPr>
        <p:blipFill>
          <a:blip r:embed="rId2"/>
          <a:stretch>
            <a:fillRect/>
          </a:stretch>
        </p:blipFill>
        <p:spPr>
          <a:xfrm>
            <a:off x="-12823" y="6717792"/>
            <a:ext cx="9906000" cy="140208"/>
          </a:xfrm>
          <a:prstGeom prst="rect">
            <a:avLst/>
          </a:prstGeom>
        </p:spPr>
      </p:pic>
      <p:pic>
        <p:nvPicPr>
          <p:cNvPr id="5" name="Рисунок 4">
            <a:extLst>
              <a:ext uri="{FF2B5EF4-FFF2-40B4-BE49-F238E27FC236}">
                <a16:creationId xmlns:a16="http://schemas.microsoft.com/office/drawing/2014/main" id="{3981A40C-DCFF-457F-9352-5A9FEC9C3D10}"/>
              </a:ext>
            </a:extLst>
          </p:cNvPr>
          <p:cNvPicPr>
            <a:picLocks noChangeAspect="1"/>
          </p:cNvPicPr>
          <p:nvPr/>
        </p:nvPicPr>
        <p:blipFill>
          <a:blip r:embed="rId3"/>
          <a:stretch>
            <a:fillRect/>
          </a:stretch>
        </p:blipFill>
        <p:spPr>
          <a:xfrm>
            <a:off x="128464" y="500041"/>
            <a:ext cx="5976664" cy="3915745"/>
          </a:xfrm>
          <a:prstGeom prst="rect">
            <a:avLst/>
          </a:prstGeom>
        </p:spPr>
      </p:pic>
      <p:pic>
        <p:nvPicPr>
          <p:cNvPr id="9" name="Рисунок 8">
            <a:extLst>
              <a:ext uri="{FF2B5EF4-FFF2-40B4-BE49-F238E27FC236}">
                <a16:creationId xmlns:a16="http://schemas.microsoft.com/office/drawing/2014/main" id="{A6215CA5-080F-4A3D-AB69-7A446D58DE9A}"/>
              </a:ext>
            </a:extLst>
          </p:cNvPr>
          <p:cNvPicPr>
            <a:picLocks noChangeAspect="1"/>
          </p:cNvPicPr>
          <p:nvPr/>
        </p:nvPicPr>
        <p:blipFill rotWithShape="1">
          <a:blip r:embed="rId4"/>
          <a:srcRect r="1852"/>
          <a:stretch/>
        </p:blipFill>
        <p:spPr>
          <a:xfrm>
            <a:off x="2072680" y="4221088"/>
            <a:ext cx="7632848" cy="2355492"/>
          </a:xfrm>
          <a:prstGeom prst="rect">
            <a:avLst/>
          </a:prstGeom>
        </p:spPr>
      </p:pic>
    </p:spTree>
    <p:extLst>
      <p:ext uri="{BB962C8B-B14F-4D97-AF65-F5344CB8AC3E}">
        <p14:creationId xmlns:p14="http://schemas.microsoft.com/office/powerpoint/2010/main" val="3852624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0" y="571480"/>
            <a:ext cx="9906000" cy="61436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uk-UA"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Прямоугольник 8"/>
          <p:cNvSpPr/>
          <p:nvPr/>
        </p:nvSpPr>
        <p:spPr>
          <a:xfrm>
            <a:off x="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Прямоугольник 9"/>
          <p:cNvSpPr/>
          <p:nvPr/>
        </p:nvSpPr>
        <p:spPr>
          <a:xfrm>
            <a:off x="2456723"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Прямоугольник 10"/>
          <p:cNvSpPr/>
          <p:nvPr/>
        </p:nvSpPr>
        <p:spPr>
          <a:xfrm>
            <a:off x="4953000"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Прямоугольник 11"/>
          <p:cNvSpPr/>
          <p:nvPr/>
        </p:nvSpPr>
        <p:spPr>
          <a:xfrm>
            <a:off x="744900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338138" algn="ctr" defTabSz="914400" rtl="0" eaLnBrk="1" fontAlgn="auto" latinLnBrk="0" hangingPunct="1">
              <a:lnSpc>
                <a:spcPct val="100000"/>
              </a:lnSpc>
              <a:spcBef>
                <a:spcPct val="20000"/>
              </a:spcBef>
              <a:spcAft>
                <a:spcPts val="0"/>
              </a:spcAft>
              <a:buClr>
                <a:srgbClr val="DF8300"/>
              </a:buClr>
              <a:buSzPct val="150000"/>
              <a:buFontTx/>
              <a:buNone/>
              <a:tabLst/>
              <a:defRPr/>
            </a:pPr>
            <a:r>
              <a:rPr kumimoji="0" lang="uk-UA" sz="2400" b="1" i="0" u="none" strike="noStrike" kern="0" cap="none" spc="0" normalizeH="0" baseline="0" noProof="0" dirty="0">
                <a:ln>
                  <a:noFill/>
                </a:ln>
                <a:solidFill>
                  <a:schemeClr val="bg1"/>
                </a:solidFill>
                <a:effectLst/>
                <a:uLnTx/>
                <a:uFillTx/>
                <a:latin typeface="Calibri"/>
                <a:ea typeface="+mn-ea"/>
                <a:cs typeface="Times New Roman" pitchFamily="18" charset="0"/>
              </a:rPr>
              <a:t>КАРТА РЕГІОНАЛЬНОЇ МЕРЕЖІ</a:t>
            </a:r>
            <a:endParaRPr kumimoji="0" lang="ru-RU" sz="2400" b="1" i="0" u="none" strike="noStrike" kern="0" cap="none" spc="0" normalizeH="0" baseline="0" noProof="0" dirty="0">
              <a:ln>
                <a:noFill/>
              </a:ln>
              <a:solidFill>
                <a:schemeClr val="bg1"/>
              </a:solidFill>
              <a:effectLst/>
              <a:uLnTx/>
              <a:uFillTx/>
              <a:latin typeface="Calibri"/>
              <a:ea typeface="+mn-ea"/>
              <a:cs typeface="Times New Roman" pitchFamily="18" charset="0"/>
            </a:endParaRPr>
          </a:p>
        </p:txBody>
      </p:sp>
      <p:pic>
        <p:nvPicPr>
          <p:cNvPr id="8" name="Рисунок 7" descr="IMG_0367.PNG"/>
          <p:cNvPicPr>
            <a:picLocks noChangeAspect="1"/>
          </p:cNvPicPr>
          <p:nvPr/>
        </p:nvPicPr>
        <p:blipFill>
          <a:blip r:embed="rId2" cstate="print"/>
          <a:stretch>
            <a:fillRect/>
          </a:stretch>
        </p:blipFill>
        <p:spPr>
          <a:xfrm>
            <a:off x="238092" y="642918"/>
            <a:ext cx="9072626" cy="6048417"/>
          </a:xfrm>
          <a:prstGeom prst="rect">
            <a:avLst/>
          </a:prstGeom>
        </p:spPr>
      </p:pic>
    </p:spTree>
    <p:extLst>
      <p:ext uri="{BB962C8B-B14F-4D97-AF65-F5344CB8AC3E}">
        <p14:creationId xmlns:p14="http://schemas.microsoft.com/office/powerpoint/2010/main" val="4037549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6723"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ДЯКУЄМО ЗА УВАГУ!</a:t>
            </a:r>
            <a:endParaRPr lang="ru-RU" sz="2400" b="1" kern="0" dirty="0">
              <a:solidFill>
                <a:schemeClr val="bg1"/>
              </a:solidFill>
              <a:cs typeface="Times New Roman" pitchFamily="18" charset="0"/>
            </a:endParaRPr>
          </a:p>
        </p:txBody>
      </p:sp>
      <p:sp>
        <p:nvSpPr>
          <p:cNvPr id="13" name="Прямоугольник 12">
            <a:extLst>
              <a:ext uri="{FF2B5EF4-FFF2-40B4-BE49-F238E27FC236}">
                <a16:creationId xmlns:a16="http://schemas.microsoft.com/office/drawing/2014/main" id="{9EC565C0-6ECF-4932-AAA4-51078A14CD68}"/>
              </a:ext>
            </a:extLst>
          </p:cNvPr>
          <p:cNvSpPr/>
          <p:nvPr/>
        </p:nvSpPr>
        <p:spPr>
          <a:xfrm>
            <a:off x="488504" y="4797152"/>
            <a:ext cx="8643998" cy="904863"/>
          </a:xfrm>
          <a:prstGeom prst="rect">
            <a:avLst/>
          </a:prstGeom>
        </p:spPr>
        <p:txBody>
          <a:bodyPr wrap="square" numCol="2">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spcBef>
                <a:spcPct val="20000"/>
              </a:spcBef>
              <a:buSzPct val="130000"/>
              <a:defRPr/>
            </a:pPr>
            <a:r>
              <a:rPr lang="uk-UA" sz="2400" b="1" i="1" dirty="0">
                <a:cs typeface="Times New Roman" pitchFamily="18" charset="0"/>
              </a:rPr>
              <a:t>Тел.: (044) 277-21-21 </a:t>
            </a:r>
            <a:r>
              <a:rPr lang="uk-UA" sz="800" b="1" i="1" dirty="0">
                <a:cs typeface="Times New Roman" pitchFamily="18" charset="0"/>
              </a:rPr>
              <a:t>(багатоканальний)</a:t>
            </a:r>
          </a:p>
          <a:p>
            <a:pPr marL="342900" indent="-342900">
              <a:spcBef>
                <a:spcPct val="20000"/>
              </a:spcBef>
              <a:buSzPct val="130000"/>
              <a:defRPr/>
            </a:pPr>
            <a:r>
              <a:rPr lang="en-US" sz="2400" b="1" i="1" dirty="0">
                <a:cs typeface="Times New Roman" pitchFamily="18" charset="0"/>
              </a:rPr>
              <a:t>e</a:t>
            </a:r>
            <a:r>
              <a:rPr lang="uk-UA" sz="2400" b="1" i="1" dirty="0">
                <a:cs typeface="Times New Roman" pitchFamily="18" charset="0"/>
              </a:rPr>
              <a:t>-mail: </a:t>
            </a:r>
            <a:r>
              <a:rPr lang="uk-UA" sz="2400" b="1" i="1" dirty="0" err="1">
                <a:cs typeface="Times New Roman" pitchFamily="18" charset="0"/>
              </a:rPr>
              <a:t>info</a:t>
            </a:r>
            <a:r>
              <a:rPr lang="uk-UA" sz="2400" b="1" i="1" dirty="0">
                <a:cs typeface="Times New Roman" pitchFamily="18" charset="0"/>
              </a:rPr>
              <a:t>@</a:t>
            </a:r>
            <a:r>
              <a:rPr lang="uk-UA" sz="2400" b="1" i="1" dirty="0" err="1">
                <a:cs typeface="Times New Roman" pitchFamily="18" charset="0"/>
              </a:rPr>
              <a:t>bbs.com.ua</a:t>
            </a:r>
            <a:r>
              <a:rPr lang="uk-UA" sz="2400" b="1" i="1" dirty="0">
                <a:cs typeface="Times New Roman" pitchFamily="18" charset="0"/>
              </a:rPr>
              <a:t>  </a:t>
            </a:r>
          </a:p>
          <a:p>
            <a:pPr marL="342900" indent="-342900" algn="r">
              <a:spcBef>
                <a:spcPct val="20000"/>
              </a:spcBef>
              <a:buSzPct val="130000"/>
              <a:defRPr/>
            </a:pPr>
            <a:endParaRPr lang="uk-UA" sz="2000" b="1" i="1" dirty="0">
              <a:solidFill>
                <a:srgbClr val="4D4F53"/>
              </a:solidFill>
              <a:cs typeface="Times New Roman" pitchFamily="18" charset="0"/>
            </a:endParaRPr>
          </a:p>
          <a:p>
            <a:pPr marL="342900" lvl="0" indent="-342900" algn="r">
              <a:spcBef>
                <a:spcPct val="20000"/>
              </a:spcBef>
              <a:buSzPct val="130000"/>
              <a:defRPr/>
            </a:pPr>
            <a:r>
              <a:rPr lang="uk-UA" sz="2400" b="1" i="1" dirty="0" err="1">
                <a:solidFill>
                  <a:srgbClr val="4D4F53"/>
                </a:solidFill>
                <a:cs typeface="Times New Roman" pitchFamily="18" charset="0"/>
              </a:rPr>
              <a:t>www.bbs.ua</a:t>
            </a:r>
            <a:r>
              <a:rPr lang="uk-UA" sz="2400" b="1" i="1" dirty="0">
                <a:solidFill>
                  <a:srgbClr val="4D4F53"/>
                </a:solidFill>
                <a:cs typeface="Times New Roman" pitchFamily="18" charset="0"/>
              </a:rPr>
              <a:t> </a:t>
            </a:r>
            <a:endParaRPr lang="ru-RU" sz="2400" dirty="0">
              <a:solidFill>
                <a:srgbClr val="4D4F53"/>
              </a:solidFill>
            </a:endParaRPr>
          </a:p>
        </p:txBody>
      </p:sp>
      <p:pic>
        <p:nvPicPr>
          <p:cNvPr id="3074" name="Picture 2" descr="Color logo"/>
          <p:cNvPicPr>
            <a:picLocks noChangeAspect="1" noChangeArrowheads="1"/>
          </p:cNvPicPr>
          <p:nvPr/>
        </p:nvPicPr>
        <p:blipFill>
          <a:blip r:embed="rId2"/>
          <a:srcRect/>
          <a:stretch>
            <a:fillRect/>
          </a:stretch>
        </p:blipFill>
        <p:spPr bwMode="auto">
          <a:xfrm>
            <a:off x="523844" y="857232"/>
            <a:ext cx="2786082" cy="1016307"/>
          </a:xfrm>
          <a:prstGeom prst="rect">
            <a:avLst/>
          </a:prstGeom>
          <a:noFill/>
          <a:ln w="9525">
            <a:noFill/>
            <a:miter lim="800000"/>
            <a:headEnd/>
            <a:tailEnd/>
          </a:ln>
        </p:spPr>
      </p:pic>
      <p:sp>
        <p:nvSpPr>
          <p:cNvPr id="22" name="Прямоугольник 21"/>
          <p:cNvSpPr/>
          <p:nvPr/>
        </p:nvSpPr>
        <p:spPr>
          <a:xfrm>
            <a:off x="3524240" y="3214686"/>
            <a:ext cx="5748823" cy="492443"/>
          </a:xfrm>
          <a:prstGeom prst="rect">
            <a:avLst/>
          </a:prstGeom>
        </p:spPr>
        <p:txBody>
          <a:bodyPr wrap="square">
            <a:spAutoFit/>
          </a:bodyPr>
          <a:lstStyle/>
          <a:p>
            <a:r>
              <a:rPr lang="uk-UA" sz="2600" b="1" kern="0" dirty="0">
                <a:solidFill>
                  <a:schemeClr val="bg1">
                    <a:lumMod val="50000"/>
                  </a:schemeClr>
                </a:solidFill>
                <a:cs typeface="Times New Roman" pitchFamily="18" charset="0"/>
              </a:rPr>
              <a:t>ОБЕРІГАЄМО ТЕ, ЩО ВИ ЦІНУЄТЕ !!!</a:t>
            </a:r>
            <a:endParaRPr lang="uk-UA" sz="2600" dirty="0">
              <a:solidFill>
                <a:schemeClr val="bg1">
                  <a:lumMod val="50000"/>
                </a:schemeClr>
              </a:solidFill>
            </a:endParaRPr>
          </a:p>
        </p:txBody>
      </p:sp>
    </p:spTree>
    <p:extLst>
      <p:ext uri="{BB962C8B-B14F-4D97-AF65-F5344CB8AC3E}">
        <p14:creationId xmlns:p14="http://schemas.microsoft.com/office/powerpoint/2010/main" val="1189019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6723"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 name="Схема 2">
            <a:extLst>
              <a:ext uri="{FF2B5EF4-FFF2-40B4-BE49-F238E27FC236}">
                <a16:creationId xmlns:a16="http://schemas.microsoft.com/office/drawing/2014/main" id="{9F660E18-83C5-4C43-9D8D-F08387D5AFCE}"/>
              </a:ext>
            </a:extLst>
          </p:cNvPr>
          <p:cNvGraphicFramePr/>
          <p:nvPr>
            <p:extLst>
              <p:ext uri="{D42A27DB-BD31-4B8C-83A1-F6EECF244321}">
                <p14:modId xmlns:p14="http://schemas.microsoft.com/office/powerpoint/2010/main" val="3920712260"/>
              </p:ext>
            </p:extLst>
          </p:nvPr>
        </p:nvGraphicFramePr>
        <p:xfrm>
          <a:off x="1730" y="234983"/>
          <a:ext cx="9904270"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8" name="Схема 17">
            <a:extLst>
              <a:ext uri="{FF2B5EF4-FFF2-40B4-BE49-F238E27FC236}">
                <a16:creationId xmlns:a16="http://schemas.microsoft.com/office/drawing/2014/main" id="{7BEC27A7-C03F-4DF7-8C36-65A6D92145BA}"/>
              </a:ext>
            </a:extLst>
          </p:cNvPr>
          <p:cNvGraphicFramePr/>
          <p:nvPr>
            <p:extLst>
              <p:ext uri="{D42A27DB-BD31-4B8C-83A1-F6EECF244321}">
                <p14:modId xmlns:p14="http://schemas.microsoft.com/office/powerpoint/2010/main" val="1235880867"/>
              </p:ext>
            </p:extLst>
          </p:nvPr>
        </p:nvGraphicFramePr>
        <p:xfrm>
          <a:off x="164468" y="116632"/>
          <a:ext cx="9397044" cy="650638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860677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6723"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Предмет Договору страхування/Об'єкт страхування </a:t>
            </a:r>
            <a:endParaRPr lang="ru-RU" sz="2400" b="1" kern="0" dirty="0">
              <a:solidFill>
                <a:schemeClr val="bg1"/>
              </a:solidFill>
              <a:cs typeface="Times New Roman" pitchFamily="18" charset="0"/>
            </a:endParaRPr>
          </a:p>
        </p:txBody>
      </p:sp>
      <p:sp>
        <p:nvSpPr>
          <p:cNvPr id="13" name="TextBox 12"/>
          <p:cNvSpPr txBox="1"/>
          <p:nvPr/>
        </p:nvSpPr>
        <p:spPr>
          <a:xfrm>
            <a:off x="236476" y="1780103"/>
            <a:ext cx="7308812" cy="4355038"/>
          </a:xfrm>
          <a:prstGeom prst="rect">
            <a:avLst/>
          </a:prstGeom>
          <a:noFill/>
        </p:spPr>
        <p:txBody>
          <a:bodyPr wrap="square" rtlCol="0">
            <a:spAutoFit/>
          </a:bodyPr>
          <a:lstStyle/>
          <a:p>
            <a:pPr algn="just">
              <a:spcBef>
                <a:spcPts val="600"/>
              </a:spcBef>
            </a:pPr>
            <a:r>
              <a:rPr lang="ru-RU" b="1" dirty="0">
                <a:cs typeface="Times New Roman" pitchFamily="18" charset="0"/>
              </a:rPr>
              <a:t>Предметом Договору страхування є </a:t>
            </a:r>
            <a:r>
              <a:rPr lang="ru-RU" dirty="0"/>
              <a:t> передача </a:t>
            </a:r>
            <a:r>
              <a:rPr lang="ru-RU" dirty="0" err="1"/>
              <a:t>Страхувальником</a:t>
            </a:r>
            <a:r>
              <a:rPr lang="ru-RU" dirty="0"/>
              <a:t> за плату </a:t>
            </a:r>
            <a:r>
              <a:rPr lang="ru-RU" dirty="0" err="1"/>
              <a:t>ризику</a:t>
            </a:r>
            <a:r>
              <a:rPr lang="ru-RU" dirty="0"/>
              <a:t>, </a:t>
            </a:r>
            <a:r>
              <a:rPr lang="ru-RU" dirty="0" err="1"/>
              <a:t>пов’язаного</a:t>
            </a:r>
            <a:r>
              <a:rPr lang="ru-RU" dirty="0"/>
              <a:t> з </a:t>
            </a:r>
            <a:r>
              <a:rPr lang="ru-RU" dirty="0" err="1"/>
              <a:t>об’єктом</a:t>
            </a:r>
            <a:r>
              <a:rPr lang="ru-RU" dirty="0"/>
              <a:t> </a:t>
            </a:r>
            <a:r>
              <a:rPr lang="ru-RU" dirty="0" err="1"/>
              <a:t>страхування</a:t>
            </a:r>
            <a:r>
              <a:rPr lang="ru-RU" dirty="0"/>
              <a:t>, Страховику на </a:t>
            </a:r>
            <a:r>
              <a:rPr lang="ru-RU" dirty="0" err="1"/>
              <a:t>умовах</a:t>
            </a:r>
            <a:r>
              <a:rPr lang="ru-RU" dirty="0"/>
              <a:t>, </a:t>
            </a:r>
            <a:r>
              <a:rPr lang="ru-RU" dirty="0" err="1"/>
              <a:t>визначених</a:t>
            </a:r>
            <a:r>
              <a:rPr lang="ru-RU" dirty="0"/>
              <a:t> Договором </a:t>
            </a:r>
            <a:r>
              <a:rPr lang="ru-RU" dirty="0" err="1"/>
              <a:t>страхування</a:t>
            </a:r>
            <a:r>
              <a:rPr lang="ru-RU" dirty="0"/>
              <a:t>.</a:t>
            </a:r>
            <a:endParaRPr lang="en-US" dirty="0"/>
          </a:p>
          <a:p>
            <a:pPr algn="just">
              <a:spcBef>
                <a:spcPts val="600"/>
              </a:spcBef>
            </a:pPr>
            <a:r>
              <a:rPr lang="ru-RU" b="1" u="sng" dirty="0" err="1">
                <a:cs typeface="Times New Roman" pitchFamily="18" charset="0"/>
              </a:rPr>
              <a:t>Об’єктом</a:t>
            </a:r>
            <a:r>
              <a:rPr lang="ru-RU" b="1" u="sng" dirty="0">
                <a:cs typeface="Times New Roman" pitchFamily="18" charset="0"/>
              </a:rPr>
              <a:t> страхування є  </a:t>
            </a:r>
            <a:r>
              <a:rPr lang="ru-RU" dirty="0" err="1"/>
              <a:t>є</a:t>
            </a:r>
            <a:r>
              <a:rPr lang="ru-RU" dirty="0"/>
              <a:t> </a:t>
            </a:r>
            <a:r>
              <a:rPr lang="ru-RU" dirty="0" err="1"/>
              <a:t>відповідальність</a:t>
            </a:r>
            <a:r>
              <a:rPr lang="ru-RU" dirty="0"/>
              <a:t> </a:t>
            </a:r>
            <a:r>
              <a:rPr lang="ru-RU" dirty="0" err="1"/>
              <a:t>Страхувальника</a:t>
            </a:r>
            <a:r>
              <a:rPr lang="ru-RU" dirty="0"/>
              <a:t> за </a:t>
            </a:r>
            <a:r>
              <a:rPr lang="ru-RU" dirty="0" err="1"/>
              <a:t>заподіяну</a:t>
            </a:r>
            <a:r>
              <a:rPr lang="ru-RU" dirty="0"/>
              <a:t> шкоду </a:t>
            </a:r>
            <a:r>
              <a:rPr lang="ru-RU" dirty="0" err="1"/>
              <a:t>особі</a:t>
            </a:r>
            <a:r>
              <a:rPr lang="ru-RU" dirty="0"/>
              <a:t> (</a:t>
            </a:r>
            <a:r>
              <a:rPr lang="ru-RU" dirty="0" err="1"/>
              <a:t>чи</a:t>
            </a:r>
            <a:r>
              <a:rPr lang="ru-RU" dirty="0"/>
              <a:t> </a:t>
            </a:r>
            <a:r>
              <a:rPr lang="ru-RU" dirty="0" err="1"/>
              <a:t>Третій</a:t>
            </a:r>
            <a:r>
              <a:rPr lang="ru-RU" dirty="0"/>
              <a:t> </a:t>
            </a:r>
            <a:r>
              <a:rPr lang="ru-RU" dirty="0" err="1"/>
              <a:t>особі</a:t>
            </a:r>
            <a:r>
              <a:rPr lang="ru-RU" dirty="0"/>
              <a:t>) та/</a:t>
            </a:r>
            <a:r>
              <a:rPr lang="ru-RU" dirty="0" err="1"/>
              <a:t>або</a:t>
            </a:r>
            <a:r>
              <a:rPr lang="ru-RU" dirty="0"/>
              <a:t> </a:t>
            </a:r>
            <a:r>
              <a:rPr lang="ru-RU" dirty="0" err="1"/>
              <a:t>її</a:t>
            </a:r>
            <a:r>
              <a:rPr lang="ru-RU" dirty="0"/>
              <a:t> майну </a:t>
            </a:r>
            <a:r>
              <a:rPr lang="ru-RU" dirty="0" err="1"/>
              <a:t>під</a:t>
            </a:r>
            <a:r>
              <a:rPr lang="ru-RU" dirty="0"/>
              <a:t> час </a:t>
            </a:r>
            <a:r>
              <a:rPr lang="ru-RU" dirty="0" err="1"/>
              <a:t>використання</a:t>
            </a:r>
            <a:r>
              <a:rPr lang="ru-RU" dirty="0"/>
              <a:t> наземного транспортного </a:t>
            </a:r>
            <a:r>
              <a:rPr lang="ru-RU" dirty="0" err="1"/>
              <a:t>засобу</a:t>
            </a:r>
            <a:r>
              <a:rPr lang="ru-RU" dirty="0"/>
              <a:t>.</a:t>
            </a:r>
            <a:endParaRPr lang="en-US" dirty="0"/>
          </a:p>
          <a:p>
            <a:pPr algn="just">
              <a:spcBef>
                <a:spcPts val="600"/>
              </a:spcBef>
            </a:pPr>
            <a:r>
              <a:rPr lang="ru-RU" b="1" dirty="0" err="1"/>
              <a:t>Транспортний</a:t>
            </a:r>
            <a:r>
              <a:rPr lang="ru-RU" b="1" dirty="0"/>
              <a:t> </a:t>
            </a:r>
            <a:r>
              <a:rPr lang="ru-RU" b="1" dirty="0" err="1"/>
              <a:t>засіб</a:t>
            </a:r>
            <a:r>
              <a:rPr lang="ru-RU" b="1" dirty="0"/>
              <a:t> (ТЗ) </a:t>
            </a:r>
            <a:r>
              <a:rPr lang="ru-RU" dirty="0"/>
              <a:t>- </a:t>
            </a:r>
            <a:r>
              <a:rPr lang="ru-RU" dirty="0" err="1"/>
              <a:t>пристрій</a:t>
            </a:r>
            <a:r>
              <a:rPr lang="ru-RU" dirty="0"/>
              <a:t>, </a:t>
            </a:r>
            <a:r>
              <a:rPr lang="ru-RU" dirty="0" err="1"/>
              <a:t>призначений</a:t>
            </a:r>
            <a:r>
              <a:rPr lang="ru-RU" dirty="0"/>
              <a:t> для </a:t>
            </a:r>
            <a:r>
              <a:rPr lang="ru-RU" dirty="0" err="1"/>
              <a:t>перевезення</a:t>
            </a:r>
            <a:r>
              <a:rPr lang="ru-RU" dirty="0"/>
              <a:t> людей i (</a:t>
            </a:r>
            <a:r>
              <a:rPr lang="ru-RU" dirty="0" err="1"/>
              <a:t>або</a:t>
            </a:r>
            <a:r>
              <a:rPr lang="ru-RU" dirty="0"/>
              <a:t>) </a:t>
            </a:r>
            <a:r>
              <a:rPr lang="ru-RU" dirty="0" err="1"/>
              <a:t>вантажу</a:t>
            </a:r>
            <a:r>
              <a:rPr lang="ru-RU" dirty="0"/>
              <a:t>, а </a:t>
            </a:r>
            <a:r>
              <a:rPr lang="ru-RU" dirty="0" err="1"/>
              <a:t>також</a:t>
            </a:r>
            <a:r>
              <a:rPr lang="ru-RU" dirty="0"/>
              <a:t> </a:t>
            </a:r>
            <a:r>
              <a:rPr lang="ru-RU" dirty="0" err="1"/>
              <a:t>встановленого</a:t>
            </a:r>
            <a:r>
              <a:rPr lang="ru-RU" dirty="0"/>
              <a:t> на </a:t>
            </a:r>
            <a:r>
              <a:rPr lang="ru-RU" dirty="0" err="1"/>
              <a:t>ньому</a:t>
            </a:r>
            <a:r>
              <a:rPr lang="ru-RU" dirty="0"/>
              <a:t> </a:t>
            </a:r>
            <a:r>
              <a:rPr lang="ru-RU" dirty="0" err="1"/>
              <a:t>спеціального</a:t>
            </a:r>
            <a:r>
              <a:rPr lang="ru-RU" dirty="0"/>
              <a:t> </a:t>
            </a:r>
            <a:r>
              <a:rPr lang="ru-RU" dirty="0" err="1"/>
              <a:t>обладнання</a:t>
            </a:r>
            <a:r>
              <a:rPr lang="ru-RU" dirty="0"/>
              <a:t> </a:t>
            </a:r>
            <a:r>
              <a:rPr lang="ru-RU" dirty="0" err="1"/>
              <a:t>чи</a:t>
            </a:r>
            <a:r>
              <a:rPr lang="ru-RU" dirty="0"/>
              <a:t> </a:t>
            </a:r>
            <a:r>
              <a:rPr lang="ru-RU" dirty="0" err="1"/>
              <a:t>механізмів</a:t>
            </a:r>
            <a:r>
              <a:rPr lang="ru-RU" dirty="0"/>
              <a:t>. </a:t>
            </a:r>
            <a:endParaRPr lang="en-US" dirty="0"/>
          </a:p>
          <a:p>
            <a:pPr algn="just">
              <a:spcBef>
                <a:spcPts val="600"/>
              </a:spcBef>
            </a:pPr>
            <a:r>
              <a:rPr lang="ru-RU" b="1" dirty="0" err="1"/>
              <a:t>Страхувальники</a:t>
            </a:r>
            <a:r>
              <a:rPr lang="ru-RU" b="1" dirty="0"/>
              <a:t> </a:t>
            </a:r>
            <a:r>
              <a:rPr lang="ru-RU" dirty="0"/>
              <a:t>- </a:t>
            </a:r>
            <a:r>
              <a:rPr lang="ru-RU" dirty="0" err="1"/>
              <a:t>юридичні</a:t>
            </a:r>
            <a:r>
              <a:rPr lang="ru-RU" dirty="0"/>
              <a:t> особи та </a:t>
            </a:r>
            <a:r>
              <a:rPr lang="ru-RU" dirty="0" err="1"/>
              <a:t>дієздатні</a:t>
            </a:r>
            <a:r>
              <a:rPr lang="ru-RU" dirty="0"/>
              <a:t> </a:t>
            </a:r>
            <a:r>
              <a:rPr lang="ru-RU" dirty="0" err="1"/>
              <a:t>фізичні</a:t>
            </a:r>
            <a:r>
              <a:rPr lang="ru-RU" dirty="0"/>
              <a:t> особи, </a:t>
            </a:r>
            <a:r>
              <a:rPr lang="ru-RU" dirty="0" err="1"/>
              <a:t>які</a:t>
            </a:r>
            <a:r>
              <a:rPr lang="ru-RU" dirty="0"/>
              <a:t> </a:t>
            </a:r>
            <a:r>
              <a:rPr lang="ru-RU" dirty="0" err="1"/>
              <a:t>уклали</a:t>
            </a:r>
            <a:r>
              <a:rPr lang="ru-RU" dirty="0"/>
              <a:t> </a:t>
            </a:r>
            <a:r>
              <a:rPr lang="ru-RU" dirty="0" err="1"/>
              <a:t>із</a:t>
            </a:r>
            <a:r>
              <a:rPr lang="ru-RU" dirty="0"/>
              <a:t> Страховиком Договори </a:t>
            </a:r>
            <a:r>
              <a:rPr lang="ru-RU" dirty="0" err="1"/>
              <a:t>страхування</a:t>
            </a:r>
            <a:r>
              <a:rPr lang="ru-RU" dirty="0"/>
              <a:t>. </a:t>
            </a:r>
            <a:endParaRPr lang="en-US" dirty="0"/>
          </a:p>
          <a:p>
            <a:pPr algn="just">
              <a:spcBef>
                <a:spcPts val="600"/>
              </a:spcBef>
            </a:pPr>
            <a:r>
              <a:rPr lang="ru-RU" b="1" dirty="0" err="1"/>
              <a:t>Треті</a:t>
            </a:r>
            <a:r>
              <a:rPr lang="ru-RU" b="1" dirty="0"/>
              <a:t> особи </a:t>
            </a:r>
            <a:r>
              <a:rPr lang="ru-RU" dirty="0"/>
              <a:t>– </a:t>
            </a:r>
            <a:r>
              <a:rPr lang="ru-RU" dirty="0" err="1"/>
              <a:t>юридичні</a:t>
            </a:r>
            <a:r>
              <a:rPr lang="ru-RU" dirty="0"/>
              <a:t> та </a:t>
            </a:r>
            <a:r>
              <a:rPr lang="ru-RU" dirty="0" err="1"/>
              <a:t>фізичні</a:t>
            </a:r>
            <a:r>
              <a:rPr lang="ru-RU" dirty="0"/>
              <a:t> особи, </a:t>
            </a:r>
            <a:r>
              <a:rPr lang="ru-RU" dirty="0" err="1"/>
              <a:t>яким</a:t>
            </a:r>
            <a:r>
              <a:rPr lang="ru-RU" dirty="0"/>
              <a:t> </a:t>
            </a:r>
            <a:r>
              <a:rPr lang="ru-RU" dirty="0" err="1"/>
              <a:t>заподіяна</a:t>
            </a:r>
            <a:r>
              <a:rPr lang="ru-RU" dirty="0"/>
              <a:t> шкода </a:t>
            </a:r>
            <a:r>
              <a:rPr lang="ru-RU" dirty="0" err="1"/>
              <a:t>транспортним</a:t>
            </a:r>
            <a:r>
              <a:rPr lang="ru-RU" dirty="0"/>
              <a:t> </a:t>
            </a:r>
            <a:r>
              <a:rPr lang="ru-RU" dirty="0" err="1"/>
              <a:t>засобом</a:t>
            </a:r>
            <a:r>
              <a:rPr lang="ru-RU" dirty="0"/>
              <a:t> </a:t>
            </a:r>
            <a:r>
              <a:rPr lang="ru-RU" dirty="0" err="1"/>
              <a:t>внаслідок</a:t>
            </a:r>
            <a:r>
              <a:rPr lang="ru-RU" dirty="0"/>
              <a:t> </a:t>
            </a:r>
            <a:r>
              <a:rPr lang="ru-RU" dirty="0" err="1"/>
              <a:t>дорожньо-транспортної</a:t>
            </a:r>
            <a:r>
              <a:rPr lang="ru-RU" dirty="0"/>
              <a:t> </a:t>
            </a:r>
            <a:r>
              <a:rPr lang="ru-RU" dirty="0" err="1"/>
              <a:t>пригоди</a:t>
            </a:r>
            <a:r>
              <a:rPr lang="ru-RU" dirty="0"/>
              <a:t>.</a:t>
            </a:r>
            <a:endParaRPr lang="ru-RU" dirty="0">
              <a:cs typeface="Times New Roman" pitchFamily="18" charset="0"/>
            </a:endParaRPr>
          </a:p>
          <a:p>
            <a:pPr>
              <a:spcBef>
                <a:spcPts val="600"/>
              </a:spcBef>
            </a:pPr>
            <a:endParaRPr lang="uk-UA" dirty="0">
              <a:solidFill>
                <a:srgbClr val="4D4F53"/>
              </a:solidFill>
              <a:cs typeface="Times New Roman" pitchFamily="18" charset="0"/>
            </a:endParaRPr>
          </a:p>
        </p:txBody>
      </p:sp>
      <p:sp>
        <p:nvSpPr>
          <p:cNvPr id="16" name="TextBox 15">
            <a:extLst>
              <a:ext uri="{FF2B5EF4-FFF2-40B4-BE49-F238E27FC236}">
                <a16:creationId xmlns:a16="http://schemas.microsoft.com/office/drawing/2014/main" id="{C54E39B7-C18D-49DB-A598-C305AFD4F54E}"/>
              </a:ext>
            </a:extLst>
          </p:cNvPr>
          <p:cNvSpPr txBox="1"/>
          <p:nvPr/>
        </p:nvSpPr>
        <p:spPr>
          <a:xfrm>
            <a:off x="236476" y="722859"/>
            <a:ext cx="9433048" cy="954107"/>
          </a:xfrm>
          <a:prstGeom prst="rect">
            <a:avLst/>
          </a:prstGeom>
          <a:noFill/>
          <a:ln w="19050">
            <a:solidFill>
              <a:srgbClr val="FF0000"/>
            </a:solidFill>
            <a:prstDash val="dash"/>
          </a:ln>
        </p:spPr>
        <p:txBody>
          <a:bodyPr wrap="square">
            <a:spAutoFit/>
          </a:bodyPr>
          <a:lstStyle/>
          <a:p>
            <a:pPr algn="just"/>
            <a:r>
              <a:rPr lang="ru-RU" sz="1400" b="1" dirty="0"/>
              <a:t>Договори страхування за «СТРАХУВАННЯ ВІДПОВІДАЛЬНОСТІ, ЯКА ВИНИКАЄ ВНАСЛІДОК ВИКОРИСТАННЯ НАЗЕМНОГО ТРАНСПОРТНОГО ЗАСОБУ (</a:t>
            </a:r>
            <a:r>
              <a:rPr lang="ru-RU" sz="1400" b="1" dirty="0" err="1"/>
              <a:t>іншої</a:t>
            </a:r>
            <a:r>
              <a:rPr lang="ru-RU" sz="1400" b="1" dirty="0"/>
              <a:t>, </a:t>
            </a:r>
            <a:r>
              <a:rPr lang="ru-RU" sz="1400" b="1" dirty="0" err="1"/>
              <a:t>ніж</a:t>
            </a:r>
            <a:r>
              <a:rPr lang="ru-RU" sz="1400" b="1" dirty="0"/>
              <a:t> </a:t>
            </a:r>
            <a:r>
              <a:rPr lang="ru-RU" sz="1400" b="1" dirty="0" err="1"/>
              <a:t>визначена</a:t>
            </a:r>
            <a:r>
              <a:rPr lang="ru-RU" sz="1400" b="1" dirty="0"/>
              <a:t> Законом </a:t>
            </a:r>
            <a:r>
              <a:rPr lang="ru-RU" sz="1400" b="1" dirty="0" err="1"/>
              <a:t>України</a:t>
            </a:r>
            <a:r>
              <a:rPr lang="ru-RU" sz="1400" b="1" dirty="0"/>
              <a:t> “Про </a:t>
            </a:r>
            <a:r>
              <a:rPr lang="ru-RU" sz="1400" b="1" dirty="0" err="1"/>
              <a:t>обов’язкове</a:t>
            </a:r>
            <a:r>
              <a:rPr lang="ru-RU" sz="1400" b="1" dirty="0"/>
              <a:t> </a:t>
            </a:r>
            <a:r>
              <a:rPr lang="ru-RU" sz="1400" b="1" dirty="0" err="1"/>
              <a:t>страхування</a:t>
            </a:r>
            <a:r>
              <a:rPr lang="ru-RU" sz="1400" b="1" dirty="0"/>
              <a:t> </a:t>
            </a:r>
            <a:r>
              <a:rPr lang="ru-RU" sz="1400" b="1" dirty="0" err="1"/>
              <a:t>цивільно-правової</a:t>
            </a:r>
            <a:r>
              <a:rPr lang="ru-RU" sz="1400" b="1" dirty="0"/>
              <a:t> </a:t>
            </a:r>
            <a:r>
              <a:rPr lang="ru-RU" sz="1400" b="1" dirty="0" err="1"/>
              <a:t>відповідальності</a:t>
            </a:r>
            <a:r>
              <a:rPr lang="ru-RU" sz="1400" b="1" dirty="0"/>
              <a:t> </a:t>
            </a:r>
            <a:r>
              <a:rPr lang="ru-RU" sz="1400" b="1" dirty="0" err="1"/>
              <a:t>власників</a:t>
            </a:r>
            <a:r>
              <a:rPr lang="ru-RU" sz="1400" b="1" dirty="0"/>
              <a:t> </a:t>
            </a:r>
            <a:r>
              <a:rPr lang="ru-RU" sz="1400" b="1" dirty="0" err="1"/>
              <a:t>наземних</a:t>
            </a:r>
            <a:r>
              <a:rPr lang="ru-RU" sz="1400" b="1" dirty="0"/>
              <a:t> </a:t>
            </a:r>
            <a:r>
              <a:rPr lang="ru-RU" sz="1400" b="1" dirty="0" err="1"/>
              <a:t>транспортних</a:t>
            </a:r>
            <a:r>
              <a:rPr lang="ru-RU" sz="1400" b="1" dirty="0"/>
              <a:t> </a:t>
            </a:r>
            <a:r>
              <a:rPr lang="ru-RU" sz="1400" b="1" dirty="0" err="1"/>
              <a:t>засобів</a:t>
            </a:r>
            <a:r>
              <a:rPr lang="ru-RU" sz="1400" b="1" dirty="0"/>
              <a:t>”)» (Код: 007) </a:t>
            </a:r>
            <a:r>
              <a:rPr lang="ru-RU" sz="1400" b="1" dirty="0" err="1"/>
              <a:t>розроблені</a:t>
            </a:r>
            <a:r>
              <a:rPr lang="ru-RU" sz="1400" b="1" dirty="0"/>
              <a:t> </a:t>
            </a:r>
            <a:r>
              <a:rPr lang="ru-RU" sz="1400" b="1" dirty="0" err="1"/>
              <a:t>відповідно</a:t>
            </a:r>
            <a:r>
              <a:rPr lang="ru-RU" sz="1400" b="1" dirty="0"/>
              <a:t> до характеристик та </a:t>
            </a:r>
            <a:r>
              <a:rPr lang="ru-RU" sz="1400" b="1" dirty="0" err="1"/>
              <a:t>класифікаційних</a:t>
            </a:r>
            <a:r>
              <a:rPr lang="ru-RU" sz="1400" b="1" dirty="0"/>
              <a:t> </a:t>
            </a:r>
            <a:r>
              <a:rPr lang="ru-RU" sz="1400" b="1" dirty="0" err="1"/>
              <a:t>ознак</a:t>
            </a:r>
            <a:r>
              <a:rPr lang="ru-RU" sz="1400" b="1" dirty="0"/>
              <a:t> </a:t>
            </a:r>
            <a:r>
              <a:rPr lang="ru-RU" sz="1400" b="1" dirty="0" err="1"/>
              <a:t>класу</a:t>
            </a:r>
            <a:r>
              <a:rPr lang="ru-RU" sz="1400" b="1" dirty="0"/>
              <a:t> </a:t>
            </a:r>
            <a:r>
              <a:rPr lang="ru-RU" sz="1400" b="1" dirty="0" err="1"/>
              <a:t>страхування</a:t>
            </a:r>
            <a:r>
              <a:rPr lang="ru-RU" sz="1400" b="1" dirty="0"/>
              <a:t> 10.</a:t>
            </a:r>
          </a:p>
        </p:txBody>
      </p:sp>
      <p:pic>
        <p:nvPicPr>
          <p:cNvPr id="2" name="Рисунок 1">
            <a:extLst>
              <a:ext uri="{FF2B5EF4-FFF2-40B4-BE49-F238E27FC236}">
                <a16:creationId xmlns:a16="http://schemas.microsoft.com/office/drawing/2014/main" id="{8ECB24EF-8F3E-4A67-A477-D7F885136D2D}"/>
              </a:ext>
            </a:extLst>
          </p:cNvPr>
          <p:cNvPicPr>
            <a:picLocks noChangeAspect="1"/>
          </p:cNvPicPr>
          <p:nvPr/>
        </p:nvPicPr>
        <p:blipFill rotWithShape="1">
          <a:blip r:embed="rId2"/>
          <a:srcRect l="12201" t="11758" r="12201" b="36729"/>
          <a:stretch/>
        </p:blipFill>
        <p:spPr>
          <a:xfrm>
            <a:off x="7776443" y="2146891"/>
            <a:ext cx="1802114" cy="184192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6723"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ru-RU" sz="2400" b="1" kern="0" dirty="0" err="1">
                <a:solidFill>
                  <a:schemeClr val="bg1"/>
                </a:solidFill>
                <a:cs typeface="Times New Roman" pitchFamily="18" charset="0"/>
              </a:rPr>
              <a:t>Умови</a:t>
            </a:r>
            <a:r>
              <a:rPr lang="ru-RU" sz="2400" b="1" kern="0" dirty="0">
                <a:solidFill>
                  <a:schemeClr val="bg1"/>
                </a:solidFill>
                <a:cs typeface="Times New Roman" pitchFamily="18" charset="0"/>
              </a:rPr>
              <a:t> страхового </a:t>
            </a:r>
            <a:r>
              <a:rPr lang="ru-RU" sz="2400" b="1" kern="0" dirty="0" err="1">
                <a:solidFill>
                  <a:schemeClr val="bg1"/>
                </a:solidFill>
                <a:cs typeface="Times New Roman" pitchFamily="18" charset="0"/>
              </a:rPr>
              <a:t>покриття</a:t>
            </a:r>
            <a:r>
              <a:rPr lang="uk-UA" sz="2400" b="1" kern="0" dirty="0">
                <a:solidFill>
                  <a:schemeClr val="bg1"/>
                </a:solidFill>
                <a:cs typeface="Times New Roman" pitchFamily="18" charset="0"/>
              </a:rPr>
              <a:t>/обмеження</a:t>
            </a:r>
            <a:endParaRPr lang="ru-RU" sz="2400" b="1" kern="0" dirty="0">
              <a:solidFill>
                <a:schemeClr val="bg1"/>
              </a:solidFill>
              <a:cs typeface="Times New Roman" pitchFamily="18" charset="0"/>
            </a:endParaRPr>
          </a:p>
        </p:txBody>
      </p:sp>
      <p:sp>
        <p:nvSpPr>
          <p:cNvPr id="18" name="TextBox 17">
            <a:extLst>
              <a:ext uri="{FF2B5EF4-FFF2-40B4-BE49-F238E27FC236}">
                <a16:creationId xmlns:a16="http://schemas.microsoft.com/office/drawing/2014/main" id="{BF535425-F804-40E9-AC9C-2E35555C0F29}"/>
              </a:ext>
            </a:extLst>
          </p:cNvPr>
          <p:cNvSpPr txBox="1"/>
          <p:nvPr/>
        </p:nvSpPr>
        <p:spPr>
          <a:xfrm>
            <a:off x="272480" y="4051073"/>
            <a:ext cx="9361040" cy="2031325"/>
          </a:xfrm>
          <a:prstGeom prst="rect">
            <a:avLst/>
          </a:prstGeom>
          <a:noFill/>
        </p:spPr>
        <p:txBody>
          <a:bodyPr wrap="square">
            <a:spAutoFit/>
          </a:bodyPr>
          <a:lstStyle/>
          <a:p>
            <a:pPr algn="just"/>
            <a:r>
              <a:rPr lang="uk-UA" sz="1800" b="1" i="1" dirty="0"/>
              <a:t>Договір страхування цивільної відповідальності власників наземного транспорту</a:t>
            </a:r>
            <a:r>
              <a:rPr lang="en-US" sz="1800" b="1" i="1" dirty="0"/>
              <a:t> </a:t>
            </a:r>
            <a:r>
              <a:rPr lang="uk-UA" sz="1800" b="1" i="1" dirty="0"/>
              <a:t>може бути укладено лише зі страхувальником, який:</a:t>
            </a:r>
            <a:endParaRPr lang="ru-RU" sz="1800" b="1" i="1" u="sng" dirty="0"/>
          </a:p>
          <a:p>
            <a:pPr lvl="0" algn="just"/>
            <a:r>
              <a:rPr lang="en-US" sz="1800" b="1" i="1" dirty="0"/>
              <a:t>  -    </a:t>
            </a:r>
            <a:r>
              <a:rPr lang="uk-UA" sz="1800" i="1" dirty="0"/>
              <a:t>одночасно укладає поліс ОСЦПВВНТЗ або вже має діючий поліс ОСЦПВВНТЗ нашої компанії;</a:t>
            </a:r>
            <a:endParaRPr lang="ru-RU" sz="1800" i="1" dirty="0"/>
          </a:p>
          <a:p>
            <a:pPr lvl="0" algn="just"/>
            <a:r>
              <a:rPr lang="en-US" sz="1800" b="1" i="1" dirty="0"/>
              <a:t>  -    </a:t>
            </a:r>
            <a:r>
              <a:rPr lang="uk-UA" sz="1800" i="1" dirty="0"/>
              <a:t>має діючий поліс ОСЦПВВНТЗ  іншого страховика; в такому випадку дата закінчення дії договору добровільного страхування цивільної відповідальності власників наземного транспорту повинна співпадати з датою закінчення дії полісу ОСЦПВВНТЗ.</a:t>
            </a:r>
            <a:endParaRPr lang="ru-RU" sz="1800" i="1" dirty="0"/>
          </a:p>
        </p:txBody>
      </p:sp>
      <p:graphicFrame>
        <p:nvGraphicFramePr>
          <p:cNvPr id="17" name="Схема 16">
            <a:extLst>
              <a:ext uri="{FF2B5EF4-FFF2-40B4-BE49-F238E27FC236}">
                <a16:creationId xmlns:a16="http://schemas.microsoft.com/office/drawing/2014/main" id="{C49165B8-69BD-4AE9-833D-3FE8AEEA7CB9}"/>
              </a:ext>
            </a:extLst>
          </p:cNvPr>
          <p:cNvGraphicFramePr/>
          <p:nvPr>
            <p:extLst>
              <p:ext uri="{D42A27DB-BD31-4B8C-83A1-F6EECF244321}">
                <p14:modId xmlns:p14="http://schemas.microsoft.com/office/powerpoint/2010/main" val="4097006040"/>
              </p:ext>
            </p:extLst>
          </p:nvPr>
        </p:nvGraphicFramePr>
        <p:xfrm>
          <a:off x="272480" y="618059"/>
          <a:ext cx="9361040" cy="33149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6723"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b="1" dirty="0"/>
              <a:t>Страхові ризики </a:t>
            </a:r>
            <a:endParaRPr lang="ru-RU" sz="2400" b="1" kern="0" dirty="0">
              <a:solidFill>
                <a:schemeClr val="bg1"/>
              </a:solidFill>
              <a:cs typeface="Times New Roman" pitchFamily="18" charset="0"/>
            </a:endParaRPr>
          </a:p>
        </p:txBody>
      </p:sp>
      <p:pic>
        <p:nvPicPr>
          <p:cNvPr id="19" name="Рисунок 18" descr="Зображення, що містить малювання&#10;&#10;Автоматично згенерований опис">
            <a:extLst>
              <a:ext uri="{FF2B5EF4-FFF2-40B4-BE49-F238E27FC236}">
                <a16:creationId xmlns:a16="http://schemas.microsoft.com/office/drawing/2014/main" id="{040FDECD-1F2B-43EB-B1E2-F87613FD73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36799" y="2339199"/>
            <a:ext cx="1143008" cy="1143008"/>
          </a:xfrm>
          <a:prstGeom prst="rect">
            <a:avLst/>
          </a:prstGeom>
        </p:spPr>
      </p:pic>
      <p:sp>
        <p:nvSpPr>
          <p:cNvPr id="14" name="TextBox 13">
            <a:extLst>
              <a:ext uri="{FF2B5EF4-FFF2-40B4-BE49-F238E27FC236}">
                <a16:creationId xmlns:a16="http://schemas.microsoft.com/office/drawing/2014/main" id="{DA7B89CD-5B0F-46A6-980E-8A6FB09D14E7}"/>
              </a:ext>
            </a:extLst>
          </p:cNvPr>
          <p:cNvSpPr txBox="1"/>
          <p:nvPr/>
        </p:nvSpPr>
        <p:spPr>
          <a:xfrm>
            <a:off x="380491" y="929399"/>
            <a:ext cx="9253028" cy="2031325"/>
          </a:xfrm>
          <a:prstGeom prst="rect">
            <a:avLst/>
          </a:prstGeom>
          <a:noFill/>
          <a:ln w="19050">
            <a:solidFill>
              <a:srgbClr val="FF0000"/>
            </a:solidFill>
            <a:prstDash val="lgDash"/>
          </a:ln>
        </p:spPr>
        <p:txBody>
          <a:bodyPr wrap="square">
            <a:spAutoFit/>
          </a:bodyPr>
          <a:lstStyle/>
          <a:p>
            <a:pPr algn="just"/>
            <a:r>
              <a:rPr lang="ru-RU" dirty="0" err="1">
                <a:latin typeface="Times New Roman" panose="02020603050405020304" pitchFamily="18" charset="0"/>
                <a:cs typeface="Times New Roman" panose="02020603050405020304" pitchFamily="18" charset="0"/>
              </a:rPr>
              <a:t>Ризик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характеризується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обов’язком</a:t>
            </a:r>
            <a:r>
              <a:rPr lang="ru-RU" dirty="0">
                <a:latin typeface="Times New Roman" panose="02020603050405020304" pitchFamily="18" charset="0"/>
                <a:cs typeface="Times New Roman" panose="02020603050405020304" pitchFamily="18" charset="0"/>
              </a:rPr>
              <a:t> Страховика за </a:t>
            </a:r>
            <a:r>
              <a:rPr lang="ru-RU" dirty="0" err="1">
                <a:latin typeface="Times New Roman" panose="02020603050405020304" pitchFamily="18" charset="0"/>
                <a:cs typeface="Times New Roman" panose="02020603050405020304" pitchFamily="18" charset="0"/>
              </a:rPr>
              <a:t>визначену</a:t>
            </a:r>
            <a:r>
              <a:rPr lang="ru-RU" dirty="0">
                <a:latin typeface="Times New Roman" panose="02020603050405020304" pitchFamily="18" charset="0"/>
                <a:cs typeface="Times New Roman" panose="02020603050405020304" pitchFamily="18" charset="0"/>
              </a:rPr>
              <a:t> договором </a:t>
            </a:r>
            <a:r>
              <a:rPr lang="ru-RU" dirty="0" err="1">
                <a:latin typeface="Times New Roman" panose="02020603050405020304" pitchFamily="18" charset="0"/>
                <a:cs typeface="Times New Roman" panose="02020603050405020304" pitchFamily="18" charset="0"/>
              </a:rPr>
              <a:t>страхування</a:t>
            </a:r>
            <a:r>
              <a:rPr lang="ru-RU" dirty="0">
                <a:latin typeface="Times New Roman" panose="02020603050405020304" pitchFamily="18" charset="0"/>
                <a:cs typeface="Times New Roman" panose="02020603050405020304" pitchFamily="18" charset="0"/>
              </a:rPr>
              <a:t> плату (</a:t>
            </a:r>
            <a:r>
              <a:rPr lang="ru-RU" dirty="0" err="1">
                <a:latin typeface="Times New Roman" panose="02020603050405020304" pitchFamily="18" charset="0"/>
                <a:cs typeface="Times New Roman" panose="02020603050405020304" pitchFamily="18" charset="0"/>
              </a:rPr>
              <a:t>страхову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премію</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здійснити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страхову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виплату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відповідно</a:t>
            </a:r>
            <a:r>
              <a:rPr lang="ru-RU" dirty="0">
                <a:latin typeface="Times New Roman" panose="02020603050405020304" pitchFamily="18" charset="0"/>
                <a:cs typeface="Times New Roman" panose="02020603050405020304" pitchFamily="18" charset="0"/>
              </a:rPr>
              <a:t> до умов договору </a:t>
            </a:r>
            <a:r>
              <a:rPr lang="ru-RU" dirty="0" err="1">
                <a:latin typeface="Times New Roman" panose="02020603050405020304" pitchFamily="18" charset="0"/>
                <a:cs typeface="Times New Roman" panose="02020603050405020304" pitchFamily="18" charset="0"/>
              </a:rPr>
              <a:t>страхування</a:t>
            </a:r>
            <a:r>
              <a:rPr lang="ru-RU" dirty="0">
                <a:latin typeface="Times New Roman" panose="02020603050405020304" pitchFamily="18" charset="0"/>
                <a:cs typeface="Times New Roman" panose="02020603050405020304" pitchFamily="18" charset="0"/>
              </a:rPr>
              <a:t> та </a:t>
            </a:r>
            <a:r>
              <a:rPr lang="ru-RU" dirty="0" err="1">
                <a:latin typeface="Times New Roman" panose="02020603050405020304" pitchFamily="18" charset="0"/>
                <a:cs typeface="Times New Roman" panose="02020603050405020304" pitchFamily="18" charset="0"/>
              </a:rPr>
              <a:t>законодавства</a:t>
            </a:r>
            <a:r>
              <a:rPr lang="ru-RU" dirty="0">
                <a:latin typeface="Times New Roman" panose="02020603050405020304" pitchFamily="18" charset="0"/>
                <a:cs typeface="Times New Roman" panose="02020603050405020304" pitchFamily="18" charset="0"/>
              </a:rPr>
              <a:t> шляхом </a:t>
            </a:r>
            <a:r>
              <a:rPr lang="ru-RU" dirty="0" err="1">
                <a:latin typeface="Times New Roman" panose="02020603050405020304" pitchFamily="18" charset="0"/>
                <a:cs typeface="Times New Roman" panose="02020603050405020304" pitchFamily="18" charset="0"/>
              </a:rPr>
              <a:t>відшкодування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шкоди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заподіяної</a:t>
            </a:r>
            <a:r>
              <a:rPr lang="ru-RU" dirty="0">
                <a:latin typeface="Times New Roman" panose="02020603050405020304" pitchFamily="18" charset="0"/>
                <a:cs typeface="Times New Roman" panose="02020603050405020304" pitchFamily="18" charset="0"/>
              </a:rPr>
              <a:t> особою, </a:t>
            </a:r>
            <a:r>
              <a:rPr lang="ru-RU" dirty="0" err="1">
                <a:latin typeface="Times New Roman" panose="02020603050405020304" pitchFamily="18" charset="0"/>
                <a:cs typeface="Times New Roman" panose="02020603050405020304" pitchFamily="18" charset="0"/>
              </a:rPr>
              <a:t>відповідальність</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якої</a:t>
            </a:r>
            <a:r>
              <a:rPr lang="ru-RU" dirty="0">
                <a:latin typeface="Times New Roman" panose="02020603050405020304" pitchFamily="18" charset="0"/>
                <a:cs typeface="Times New Roman" panose="02020603050405020304" pitchFamily="18" charset="0"/>
              </a:rPr>
              <a:t> застрахована, </a:t>
            </a:r>
            <a:r>
              <a:rPr lang="ru-RU" dirty="0" err="1">
                <a:latin typeface="Times New Roman" panose="02020603050405020304" pitchFamily="18" charset="0"/>
                <a:cs typeface="Times New Roman" panose="02020603050405020304" pitchFamily="18" charset="0"/>
              </a:rPr>
              <a:t>потерпілій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третій</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особі</a:t>
            </a:r>
            <a:r>
              <a:rPr lang="ru-RU" dirty="0">
                <a:latin typeface="Times New Roman" panose="02020603050405020304" pitchFamily="18" charset="0"/>
                <a:cs typeface="Times New Roman" panose="02020603050405020304" pitchFamily="18" charset="0"/>
              </a:rPr>
              <a:t> та/</a:t>
            </a:r>
            <a:r>
              <a:rPr lang="ru-RU" dirty="0" err="1">
                <a:latin typeface="Times New Roman" panose="02020603050405020304" pitchFamily="18" charset="0"/>
                <a:cs typeface="Times New Roman" panose="02020603050405020304" pitchFamily="18" charset="0"/>
              </a:rPr>
              <a:t>або</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її</a:t>
            </a:r>
            <a:r>
              <a:rPr lang="ru-RU" dirty="0">
                <a:latin typeface="Times New Roman" panose="02020603050405020304" pitchFamily="18" charset="0"/>
                <a:cs typeface="Times New Roman" panose="02020603050405020304" pitchFamily="18" charset="0"/>
              </a:rPr>
              <a:t> майну </a:t>
            </a:r>
            <a:r>
              <a:rPr lang="ru-RU" dirty="0" err="1">
                <a:latin typeface="Times New Roman" panose="02020603050405020304" pitchFamily="18" charset="0"/>
                <a:cs typeface="Times New Roman" panose="02020603050405020304" pitchFamily="18" charset="0"/>
              </a:rPr>
              <a:t>внаслідок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настання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події</a:t>
            </a:r>
            <a:r>
              <a:rPr lang="ru-RU" dirty="0">
                <a:latin typeface="Times New Roman" panose="02020603050405020304" pitchFamily="18" charset="0"/>
                <a:cs typeface="Times New Roman" panose="02020603050405020304" pitchFamily="18" charset="0"/>
              </a:rPr>
              <a:t>, на </a:t>
            </a:r>
            <a:r>
              <a:rPr lang="ru-RU" dirty="0" err="1">
                <a:latin typeface="Times New Roman" panose="02020603050405020304" pitchFamily="18" charset="0"/>
                <a:cs typeface="Times New Roman" panose="02020603050405020304" pitchFamily="18" charset="0"/>
              </a:rPr>
              <a:t>випадок</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виникнення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якої</a:t>
            </a:r>
            <a:r>
              <a:rPr lang="ru-RU" dirty="0">
                <a:latin typeface="Times New Roman" panose="02020603050405020304" pitchFamily="18" charset="0"/>
                <a:cs typeface="Times New Roman" panose="02020603050405020304" pitchFamily="18" charset="0"/>
              </a:rPr>
              <a:t> проводиться </a:t>
            </a:r>
            <a:r>
              <a:rPr lang="ru-RU" dirty="0" err="1">
                <a:latin typeface="Times New Roman" panose="02020603050405020304" pitchFamily="18" charset="0"/>
                <a:cs typeface="Times New Roman" panose="02020603050405020304" pitchFamily="18" charset="0"/>
              </a:rPr>
              <a:t>страхування</a:t>
            </a:r>
            <a:r>
              <a:rPr lang="ru-RU" dirty="0">
                <a:latin typeface="Times New Roman" panose="02020603050405020304" pitchFamily="18" charset="0"/>
                <a:cs typeface="Times New Roman" panose="02020603050405020304" pitchFamily="18" charset="0"/>
              </a:rPr>
              <a:t> (страхового </a:t>
            </a:r>
            <a:r>
              <a:rPr lang="ru-RU" dirty="0" err="1">
                <a:latin typeface="Times New Roman" panose="02020603050405020304" pitchFamily="18" charset="0"/>
                <a:cs typeface="Times New Roman" panose="02020603050405020304" pitchFamily="18" charset="0"/>
              </a:rPr>
              <a:t>ризику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під</a:t>
            </a:r>
            <a:r>
              <a:rPr lang="ru-RU" dirty="0">
                <a:latin typeface="Times New Roman" panose="02020603050405020304" pitchFamily="18" charset="0"/>
                <a:cs typeface="Times New Roman" panose="02020603050405020304" pitchFamily="18" charset="0"/>
              </a:rPr>
              <a:t> час </a:t>
            </a:r>
            <a:r>
              <a:rPr lang="ru-RU" dirty="0" err="1">
                <a:latin typeface="Times New Roman" panose="02020603050405020304" pitchFamily="18" charset="0"/>
                <a:cs typeface="Times New Roman" panose="02020603050405020304" pitchFamily="18" charset="0"/>
              </a:rPr>
              <a:t>використання</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експлуатації</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зазначеного</a:t>
            </a:r>
            <a:r>
              <a:rPr lang="ru-RU" dirty="0">
                <a:latin typeface="Times New Roman" panose="02020603050405020304" pitchFamily="18" charset="0"/>
                <a:cs typeface="Times New Roman" panose="02020603050405020304" pitchFamily="18" charset="0"/>
              </a:rPr>
              <a:t> в </a:t>
            </a:r>
            <a:r>
              <a:rPr lang="ru-RU" dirty="0" err="1">
                <a:latin typeface="Times New Roman" panose="02020603050405020304" pitchFamily="18" charset="0"/>
                <a:cs typeface="Times New Roman" panose="02020603050405020304" pitchFamily="18" charset="0"/>
              </a:rPr>
              <a:t>договорі</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страхування</a:t>
            </a:r>
            <a:r>
              <a:rPr lang="ru-RU" dirty="0">
                <a:latin typeface="Times New Roman" panose="02020603050405020304" pitchFamily="18" charset="0"/>
                <a:cs typeface="Times New Roman" panose="02020603050405020304" pitchFamily="18" charset="0"/>
              </a:rPr>
              <a:t> наземного транспортного </a:t>
            </a:r>
            <a:r>
              <a:rPr lang="ru-RU" dirty="0" err="1">
                <a:latin typeface="Times New Roman" panose="02020603050405020304" pitchFamily="18" charset="0"/>
                <a:cs typeface="Times New Roman" panose="02020603050405020304" pitchFamily="18" charset="0"/>
              </a:rPr>
              <a:t>засобу</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уключаючи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залізничний</a:t>
            </a:r>
            <a:r>
              <a:rPr lang="ru-RU" dirty="0">
                <a:latin typeface="Times New Roman" panose="02020603050405020304" pitchFamily="18" charset="0"/>
                <a:cs typeface="Times New Roman" panose="02020603050405020304" pitchFamily="18" charset="0"/>
              </a:rPr>
              <a:t> транспорт).</a:t>
            </a:r>
            <a:endParaRPr lang="uk-UA" sz="1800" i="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74E05C08-026E-4601-8204-0026A5FB2242}"/>
              </a:ext>
            </a:extLst>
          </p:cNvPr>
          <p:cNvSpPr txBox="1"/>
          <p:nvPr/>
        </p:nvSpPr>
        <p:spPr>
          <a:xfrm>
            <a:off x="442034" y="4451273"/>
            <a:ext cx="2897324" cy="1477328"/>
          </a:xfrm>
          <a:prstGeom prst="rect">
            <a:avLst/>
          </a:prstGeom>
          <a:solidFill>
            <a:schemeClr val="accent2">
              <a:lumMod val="60000"/>
              <a:lumOff val="40000"/>
            </a:schemeClr>
          </a:solidFill>
          <a:effectLst>
            <a:glow rad="101600">
              <a:schemeClr val="accent2">
                <a:satMod val="175000"/>
                <a:alpha val="40000"/>
              </a:schemeClr>
            </a:glow>
          </a:effectLst>
        </p:spPr>
        <p:txBody>
          <a:bodyPr wrap="square">
            <a:spAutoFit/>
          </a:bodyPr>
          <a:lstStyle/>
          <a:p>
            <a:pPr algn="ctr"/>
            <a:r>
              <a:rPr lang="ru-RU" b="1" dirty="0" err="1"/>
              <a:t>Завдання</a:t>
            </a:r>
            <a:r>
              <a:rPr lang="ru-RU" b="1" dirty="0"/>
              <a:t> </a:t>
            </a:r>
            <a:r>
              <a:rPr lang="ru-RU" b="1" dirty="0" err="1"/>
              <a:t>шкоди</a:t>
            </a:r>
            <a:r>
              <a:rPr lang="ru-RU" b="1" dirty="0"/>
              <a:t> майну </a:t>
            </a:r>
            <a:r>
              <a:rPr lang="ru-RU" b="1" dirty="0" err="1"/>
              <a:t>Третіх</a:t>
            </a:r>
            <a:r>
              <a:rPr lang="ru-RU" b="1" dirty="0"/>
              <a:t> </a:t>
            </a:r>
            <a:r>
              <a:rPr lang="ru-RU" b="1" dirty="0" err="1"/>
              <a:t>осіб</a:t>
            </a:r>
            <a:r>
              <a:rPr lang="ru-RU" b="1" dirty="0"/>
              <a:t> </a:t>
            </a:r>
            <a:r>
              <a:rPr lang="ru-RU" b="1" dirty="0" err="1"/>
              <a:t>під</a:t>
            </a:r>
            <a:r>
              <a:rPr lang="ru-RU" b="1" dirty="0"/>
              <a:t> час </a:t>
            </a:r>
            <a:r>
              <a:rPr lang="ru-RU" b="1" dirty="0" err="1"/>
              <a:t>використання</a:t>
            </a:r>
            <a:r>
              <a:rPr lang="ru-RU" b="1" dirty="0"/>
              <a:t> (</a:t>
            </a:r>
            <a:r>
              <a:rPr lang="ru-RU" b="1" dirty="0" err="1"/>
              <a:t>експлуатації</a:t>
            </a:r>
            <a:r>
              <a:rPr lang="ru-RU" b="1" dirty="0"/>
              <a:t>) </a:t>
            </a:r>
            <a:r>
              <a:rPr lang="ru-RU" b="1" dirty="0" err="1"/>
              <a:t>Забезпеченого</a:t>
            </a:r>
            <a:r>
              <a:rPr lang="ru-RU" b="1" dirty="0"/>
              <a:t> ТЗ</a:t>
            </a:r>
            <a:endParaRPr lang="ru-UA" b="1" dirty="0"/>
          </a:p>
        </p:txBody>
      </p:sp>
      <p:sp>
        <p:nvSpPr>
          <p:cNvPr id="5" name="Стрелка: вниз 4">
            <a:extLst>
              <a:ext uri="{FF2B5EF4-FFF2-40B4-BE49-F238E27FC236}">
                <a16:creationId xmlns:a16="http://schemas.microsoft.com/office/drawing/2014/main" id="{82EA8D87-1E68-43E8-ABBC-F908BE9EE302}"/>
              </a:ext>
            </a:extLst>
          </p:cNvPr>
          <p:cNvSpPr/>
          <p:nvPr/>
        </p:nvSpPr>
        <p:spPr>
          <a:xfrm>
            <a:off x="1566660" y="3103006"/>
            <a:ext cx="648072" cy="1071000"/>
          </a:xfrm>
          <a:prstGeom prst="downArrow">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UA"/>
          </a:p>
        </p:txBody>
      </p:sp>
      <p:pic>
        <p:nvPicPr>
          <p:cNvPr id="7" name="Рисунок 6">
            <a:extLst>
              <a:ext uri="{FF2B5EF4-FFF2-40B4-BE49-F238E27FC236}">
                <a16:creationId xmlns:a16="http://schemas.microsoft.com/office/drawing/2014/main" id="{C158D1E1-8DDE-441D-8DF5-C095971556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51" t="16747" r="3800" b="13552"/>
          <a:stretch/>
        </p:blipFill>
        <p:spPr>
          <a:xfrm>
            <a:off x="7070698" y="3332635"/>
            <a:ext cx="2256087" cy="1682742"/>
          </a:xfrm>
          <a:prstGeom prst="rect">
            <a:avLst/>
          </a:prstGeom>
        </p:spPr>
      </p:pic>
      <p:sp>
        <p:nvSpPr>
          <p:cNvPr id="18" name="Стрелка: вниз 17">
            <a:extLst>
              <a:ext uri="{FF2B5EF4-FFF2-40B4-BE49-F238E27FC236}">
                <a16:creationId xmlns:a16="http://schemas.microsoft.com/office/drawing/2014/main" id="{400BB661-7E4F-488F-AB7A-B8BFBBC817B5}"/>
              </a:ext>
            </a:extLst>
          </p:cNvPr>
          <p:cNvSpPr/>
          <p:nvPr/>
        </p:nvSpPr>
        <p:spPr>
          <a:xfrm>
            <a:off x="4880992" y="3105508"/>
            <a:ext cx="648072" cy="1071000"/>
          </a:xfrm>
          <a:prstGeom prst="downArrow">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UA"/>
          </a:p>
        </p:txBody>
      </p:sp>
      <p:sp>
        <p:nvSpPr>
          <p:cNvPr id="8" name="TextBox 7">
            <a:extLst>
              <a:ext uri="{FF2B5EF4-FFF2-40B4-BE49-F238E27FC236}">
                <a16:creationId xmlns:a16="http://schemas.microsoft.com/office/drawing/2014/main" id="{DE3B9DD9-CBBB-4FBD-A05D-B28F3092BEF0}"/>
              </a:ext>
            </a:extLst>
          </p:cNvPr>
          <p:cNvSpPr txBox="1"/>
          <p:nvPr/>
        </p:nvSpPr>
        <p:spPr>
          <a:xfrm>
            <a:off x="3656856" y="4451273"/>
            <a:ext cx="3096344" cy="1477328"/>
          </a:xfrm>
          <a:prstGeom prst="rect">
            <a:avLst/>
          </a:prstGeom>
          <a:solidFill>
            <a:schemeClr val="accent2">
              <a:lumMod val="60000"/>
              <a:lumOff val="40000"/>
            </a:schemeClr>
          </a:solidFill>
          <a:effectLst>
            <a:glow rad="101600">
              <a:schemeClr val="accent2">
                <a:satMod val="175000"/>
                <a:alpha val="40000"/>
              </a:schemeClr>
            </a:glow>
          </a:effectLst>
        </p:spPr>
        <p:txBody>
          <a:bodyPr wrap="square" rtlCol="0">
            <a:spAutoFit/>
          </a:bodyPr>
          <a:lstStyle/>
          <a:p>
            <a:pPr algn="ctr"/>
            <a:r>
              <a:rPr lang="ru-RU" b="1" dirty="0" err="1"/>
              <a:t>Завдання</a:t>
            </a:r>
            <a:r>
              <a:rPr lang="ru-RU" b="1" dirty="0"/>
              <a:t> </a:t>
            </a:r>
            <a:r>
              <a:rPr lang="ru-RU" b="1" dirty="0" err="1"/>
              <a:t>шкоди</a:t>
            </a:r>
            <a:r>
              <a:rPr lang="ru-RU" b="1" dirty="0"/>
              <a:t> </a:t>
            </a:r>
            <a:r>
              <a:rPr lang="ru-RU" b="1" dirty="0" err="1"/>
              <a:t>життю</a:t>
            </a:r>
            <a:r>
              <a:rPr lang="ru-RU" b="1" dirty="0"/>
              <a:t>\</a:t>
            </a:r>
            <a:r>
              <a:rPr lang="ru-RU" b="1" dirty="0" err="1"/>
              <a:t>здоров’ю</a:t>
            </a:r>
            <a:r>
              <a:rPr lang="ru-RU" b="1" dirty="0"/>
              <a:t> </a:t>
            </a:r>
            <a:r>
              <a:rPr lang="ru-RU" b="1" dirty="0" err="1"/>
              <a:t>Третьої</a:t>
            </a:r>
            <a:r>
              <a:rPr lang="ru-RU" b="1" dirty="0"/>
              <a:t> особи </a:t>
            </a:r>
            <a:r>
              <a:rPr lang="ru-RU" b="1" dirty="0" err="1"/>
              <a:t>під</a:t>
            </a:r>
            <a:r>
              <a:rPr lang="ru-RU" b="1" dirty="0"/>
              <a:t> час </a:t>
            </a:r>
            <a:r>
              <a:rPr lang="ru-RU" b="1" dirty="0" err="1"/>
              <a:t>використання</a:t>
            </a:r>
            <a:r>
              <a:rPr lang="ru-RU" b="1" dirty="0"/>
              <a:t> (</a:t>
            </a:r>
            <a:r>
              <a:rPr lang="ru-RU" b="1" dirty="0" err="1"/>
              <a:t>експлуатації</a:t>
            </a:r>
            <a:r>
              <a:rPr lang="ru-RU" b="1" dirty="0"/>
              <a:t>) транспортного </a:t>
            </a:r>
            <a:r>
              <a:rPr lang="ru-RU" b="1" dirty="0" err="1"/>
              <a:t>засобу</a:t>
            </a:r>
            <a:endParaRPr lang="ru-UA"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6741368"/>
            <a:ext cx="2457000"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452670" y="6741368"/>
            <a:ext cx="2496277"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4953000" y="6741368"/>
            <a:ext cx="2496277" cy="1166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7449000" y="6741368"/>
            <a:ext cx="2457000" cy="1166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Розрахунок страхового тарифу/страхового платежу</a:t>
            </a:r>
            <a:endParaRPr lang="ru-RU" sz="2400" b="1" kern="0" dirty="0">
              <a:solidFill>
                <a:schemeClr val="bg1"/>
              </a:solidFill>
              <a:cs typeface="Times New Roman" pitchFamily="18" charset="0"/>
            </a:endParaRPr>
          </a:p>
        </p:txBody>
      </p:sp>
      <p:sp>
        <p:nvSpPr>
          <p:cNvPr id="4" name="TextBox 3">
            <a:extLst>
              <a:ext uri="{FF2B5EF4-FFF2-40B4-BE49-F238E27FC236}">
                <a16:creationId xmlns:a16="http://schemas.microsoft.com/office/drawing/2014/main" id="{C11E5DE7-F3D5-4CEA-ACF2-DD6360396623}"/>
              </a:ext>
            </a:extLst>
          </p:cNvPr>
          <p:cNvSpPr txBox="1"/>
          <p:nvPr/>
        </p:nvSpPr>
        <p:spPr>
          <a:xfrm>
            <a:off x="272480" y="692696"/>
            <a:ext cx="9204363" cy="1704569"/>
          </a:xfrm>
          <a:prstGeom prst="rect">
            <a:avLst/>
          </a:prstGeom>
          <a:noFill/>
        </p:spPr>
        <p:txBody>
          <a:bodyPr wrap="square" rtlCol="0">
            <a:spAutoFit/>
          </a:bodyPr>
          <a:lstStyle/>
          <a:p>
            <a:pPr algn="just">
              <a:lnSpc>
                <a:spcPct val="150000"/>
              </a:lnSpc>
              <a:buClr>
                <a:srgbClr val="4D4F53"/>
              </a:buClr>
            </a:pPr>
            <a:r>
              <a:rPr lang="uk-UA" b="1" dirty="0">
                <a:latin typeface="Times New Roman" panose="02020603050405020304" pitchFamily="18" charset="0"/>
                <a:cs typeface="Times New Roman" panose="02020603050405020304" pitchFamily="18" charset="0"/>
              </a:rPr>
              <a:t>Розмір страхового тарифу </a:t>
            </a:r>
            <a:r>
              <a:rPr lang="uk-UA" dirty="0">
                <a:latin typeface="Times New Roman" panose="02020603050405020304" pitchFamily="18" charset="0"/>
                <a:cs typeface="Times New Roman" panose="02020603050405020304" pitchFamily="18" charset="0"/>
              </a:rPr>
              <a:t>встановлюється за згодою сторін та обчислюється на підставі Тарифної політики та Тарифів за стандартним страховим продуктом Страховика, враховуючи обрані Страхувальником умови, які визначають обставини, що впливають на ступінь ризику, а саме:</a:t>
            </a:r>
            <a:endParaRPr lang="uk-UA" sz="1600" b="1" dirty="0">
              <a:solidFill>
                <a:srgbClr val="4D4F53"/>
              </a:solidFill>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3E400ECE-E238-485A-B777-2A4DA897E05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626" t="7291" r="10626" b="12485"/>
          <a:stretch/>
        </p:blipFill>
        <p:spPr>
          <a:xfrm>
            <a:off x="7347025" y="2148541"/>
            <a:ext cx="1584176" cy="2420775"/>
          </a:xfrm>
          <a:prstGeom prst="rect">
            <a:avLst/>
          </a:prstGeom>
        </p:spPr>
      </p:pic>
      <p:sp>
        <p:nvSpPr>
          <p:cNvPr id="5" name="TextBox 4">
            <a:extLst>
              <a:ext uri="{FF2B5EF4-FFF2-40B4-BE49-F238E27FC236}">
                <a16:creationId xmlns:a16="http://schemas.microsoft.com/office/drawing/2014/main" id="{BFA43725-E753-47BC-873F-DD239C7503FF}"/>
              </a:ext>
            </a:extLst>
          </p:cNvPr>
          <p:cNvSpPr txBox="1"/>
          <p:nvPr/>
        </p:nvSpPr>
        <p:spPr>
          <a:xfrm>
            <a:off x="346765" y="2342324"/>
            <a:ext cx="6984776" cy="2396938"/>
          </a:xfrm>
          <a:prstGeom prst="rect">
            <a:avLst/>
          </a:prstGeom>
          <a:noFill/>
        </p:spPr>
        <p:txBody>
          <a:bodyPr wrap="square" rtlCol="0">
            <a:spAutoFit/>
          </a:bodyPr>
          <a:lstStyle/>
          <a:p>
            <a:pPr marL="285750" indent="-285750" algn="just">
              <a:lnSpc>
                <a:spcPct val="120000"/>
              </a:lnSpc>
              <a:buFont typeface="Wingdings" panose="05000000000000000000" pitchFamily="2" charset="2"/>
              <a:buChar char="Ø"/>
            </a:pPr>
            <a:r>
              <a:rPr lang="ru-RU" dirty="0" err="1"/>
              <a:t>Період</a:t>
            </a:r>
            <a:r>
              <a:rPr lang="ru-RU" dirty="0"/>
              <a:t> (</a:t>
            </a:r>
            <a:r>
              <a:rPr lang="ru-RU" dirty="0" err="1"/>
              <a:t>термін</a:t>
            </a:r>
            <a:r>
              <a:rPr lang="ru-RU" dirty="0"/>
              <a:t>) </a:t>
            </a:r>
            <a:r>
              <a:rPr lang="ru-RU" dirty="0" err="1"/>
              <a:t>страхування</a:t>
            </a:r>
            <a:r>
              <a:rPr lang="ru-RU" dirty="0"/>
              <a:t>; </a:t>
            </a:r>
          </a:p>
          <a:p>
            <a:pPr marL="285750" indent="-285750" algn="just">
              <a:lnSpc>
                <a:spcPct val="120000"/>
              </a:lnSpc>
              <a:buFont typeface="Wingdings" panose="05000000000000000000" pitchFamily="2" charset="2"/>
              <a:buChar char="Ø"/>
            </a:pPr>
            <a:r>
              <a:rPr lang="ru-RU" dirty="0" err="1"/>
              <a:t>Розмір</a:t>
            </a:r>
            <a:r>
              <a:rPr lang="ru-RU" dirty="0"/>
              <a:t> </a:t>
            </a:r>
            <a:r>
              <a:rPr lang="ru-RU" dirty="0" err="1"/>
              <a:t>страхової</a:t>
            </a:r>
            <a:r>
              <a:rPr lang="ru-RU" dirty="0"/>
              <a:t> </a:t>
            </a:r>
            <a:r>
              <a:rPr lang="ru-RU" dirty="0" err="1"/>
              <a:t>суми</a:t>
            </a:r>
            <a:r>
              <a:rPr lang="ru-RU" dirty="0"/>
              <a:t> (</a:t>
            </a:r>
            <a:r>
              <a:rPr lang="ru-RU" dirty="0" err="1"/>
              <a:t>ліміт</a:t>
            </a:r>
            <a:r>
              <a:rPr lang="ru-RU" dirty="0"/>
              <a:t> </a:t>
            </a:r>
            <a:r>
              <a:rPr lang="ru-RU" dirty="0" err="1"/>
              <a:t>відповідальності</a:t>
            </a:r>
            <a:r>
              <a:rPr lang="ru-RU" dirty="0"/>
              <a:t>); </a:t>
            </a:r>
          </a:p>
          <a:p>
            <a:pPr marL="285750" indent="-285750" algn="just">
              <a:lnSpc>
                <a:spcPct val="120000"/>
              </a:lnSpc>
              <a:buFont typeface="Wingdings" panose="05000000000000000000" pitchFamily="2" charset="2"/>
              <a:buChar char="Ø"/>
            </a:pPr>
            <a:r>
              <a:rPr lang="ru-RU" dirty="0" err="1"/>
              <a:t>Місце</a:t>
            </a:r>
            <a:r>
              <a:rPr lang="ru-RU" dirty="0"/>
              <a:t> </a:t>
            </a:r>
            <a:r>
              <a:rPr lang="ru-RU" dirty="0" err="1"/>
              <a:t>реєстрації</a:t>
            </a:r>
            <a:r>
              <a:rPr lang="ru-RU" dirty="0"/>
              <a:t> ТЗ (</a:t>
            </a:r>
            <a:r>
              <a:rPr lang="ru-RU" dirty="0" err="1"/>
              <a:t>переважного</a:t>
            </a:r>
            <a:r>
              <a:rPr lang="ru-RU" dirty="0"/>
              <a:t> </a:t>
            </a:r>
            <a:r>
              <a:rPr lang="ru-RU" dirty="0" err="1"/>
              <a:t>використання</a:t>
            </a:r>
            <a:r>
              <a:rPr lang="ru-RU" dirty="0"/>
              <a:t>); </a:t>
            </a:r>
          </a:p>
          <a:p>
            <a:pPr marL="285750" indent="-285750" algn="just">
              <a:lnSpc>
                <a:spcPct val="120000"/>
              </a:lnSpc>
              <a:buFont typeface="Wingdings" panose="05000000000000000000" pitchFamily="2" charset="2"/>
              <a:buChar char="Ø"/>
            </a:pPr>
            <a:r>
              <a:rPr lang="ru-RU" dirty="0"/>
              <a:t>Тип ТЗ;</a:t>
            </a:r>
          </a:p>
          <a:p>
            <a:pPr marL="285750" indent="-285750" algn="just">
              <a:lnSpc>
                <a:spcPct val="120000"/>
              </a:lnSpc>
              <a:buFont typeface="Wingdings" panose="05000000000000000000" pitchFamily="2" charset="2"/>
              <a:buChar char="Ø"/>
            </a:pPr>
            <a:r>
              <a:rPr lang="ru-RU" dirty="0"/>
              <a:t>Режим </a:t>
            </a:r>
            <a:r>
              <a:rPr lang="ru-RU" dirty="0" err="1"/>
              <a:t>експлуатації</a:t>
            </a:r>
            <a:r>
              <a:rPr lang="ru-RU" dirty="0"/>
              <a:t>/</a:t>
            </a:r>
            <a:r>
              <a:rPr lang="ru-RU" dirty="0" err="1"/>
              <a:t>використання</a:t>
            </a:r>
            <a:r>
              <a:rPr lang="ru-RU" dirty="0"/>
              <a:t> ТЗ; </a:t>
            </a:r>
          </a:p>
          <a:p>
            <a:pPr marL="285750" indent="-285750" algn="just">
              <a:lnSpc>
                <a:spcPct val="120000"/>
              </a:lnSpc>
              <a:buFont typeface="Wingdings" panose="05000000000000000000" pitchFamily="2" charset="2"/>
              <a:buChar char="Ø"/>
            </a:pPr>
            <a:r>
              <a:rPr lang="ru-RU" dirty="0" err="1"/>
              <a:t>Інші</a:t>
            </a:r>
            <a:r>
              <a:rPr lang="ru-RU" dirty="0"/>
              <a:t> </a:t>
            </a:r>
            <a:r>
              <a:rPr lang="ru-RU" dirty="0" err="1"/>
              <a:t>Додаткові</a:t>
            </a:r>
            <a:r>
              <a:rPr lang="ru-RU" dirty="0"/>
              <a:t> </a:t>
            </a:r>
            <a:r>
              <a:rPr lang="ru-RU" dirty="0" err="1"/>
              <a:t>умови</a:t>
            </a:r>
            <a:r>
              <a:rPr lang="ru-RU" dirty="0"/>
              <a:t>, </a:t>
            </a:r>
            <a:r>
              <a:rPr lang="ru-RU" dirty="0" err="1"/>
              <a:t>що</a:t>
            </a:r>
            <a:r>
              <a:rPr lang="ru-RU" dirty="0"/>
              <a:t> </a:t>
            </a:r>
            <a:r>
              <a:rPr lang="ru-RU" dirty="0" err="1"/>
              <a:t>можуть</a:t>
            </a:r>
            <a:r>
              <a:rPr lang="ru-RU" dirty="0"/>
              <a:t> бути </a:t>
            </a:r>
            <a:r>
              <a:rPr lang="ru-RU" dirty="0" err="1"/>
              <a:t>внесені</a:t>
            </a:r>
            <a:r>
              <a:rPr lang="ru-RU" dirty="0"/>
              <a:t> в </a:t>
            </a:r>
            <a:r>
              <a:rPr lang="ru-RU" dirty="0" err="1"/>
              <a:t>Договір</a:t>
            </a:r>
            <a:r>
              <a:rPr lang="ru-RU" dirty="0"/>
              <a:t> </a:t>
            </a:r>
            <a:r>
              <a:rPr lang="ru-RU" dirty="0" err="1"/>
              <a:t>страхування</a:t>
            </a:r>
            <a:r>
              <a:rPr lang="ru-RU" dirty="0"/>
              <a:t> за </a:t>
            </a:r>
            <a:r>
              <a:rPr lang="ru-RU" dirty="0" err="1"/>
              <a:t>згодою</a:t>
            </a:r>
            <a:r>
              <a:rPr lang="ru-RU" dirty="0"/>
              <a:t> </a:t>
            </a:r>
            <a:r>
              <a:rPr lang="ru-RU" dirty="0" err="1"/>
              <a:t>сторін</a:t>
            </a:r>
            <a:r>
              <a:rPr lang="ru-RU" dirty="0"/>
              <a:t>. </a:t>
            </a:r>
          </a:p>
        </p:txBody>
      </p:sp>
      <p:sp>
        <p:nvSpPr>
          <p:cNvPr id="7" name="TextBox 6">
            <a:extLst>
              <a:ext uri="{FF2B5EF4-FFF2-40B4-BE49-F238E27FC236}">
                <a16:creationId xmlns:a16="http://schemas.microsoft.com/office/drawing/2014/main" id="{3E9E47C9-DC12-44E9-9239-EBE4DB1C1E7F}"/>
              </a:ext>
            </a:extLst>
          </p:cNvPr>
          <p:cNvSpPr txBox="1"/>
          <p:nvPr/>
        </p:nvSpPr>
        <p:spPr>
          <a:xfrm>
            <a:off x="346765" y="4739262"/>
            <a:ext cx="9204363" cy="873572"/>
          </a:xfrm>
          <a:prstGeom prst="rect">
            <a:avLst/>
          </a:prstGeom>
          <a:noFill/>
        </p:spPr>
        <p:txBody>
          <a:bodyPr wrap="square" rtlCol="0">
            <a:spAutoFit/>
          </a:bodyPr>
          <a:lstStyle/>
          <a:p>
            <a:pPr algn="just">
              <a:lnSpc>
                <a:spcPct val="150000"/>
              </a:lnSpc>
            </a:pPr>
            <a:r>
              <a:rPr lang="ru-RU" i="1" dirty="0" err="1">
                <a:latin typeface="Times New Roman" panose="02020603050405020304" pitchFamily="18" charset="0"/>
                <a:cs typeface="Times New Roman" panose="02020603050405020304" pitchFamily="18" charset="0"/>
              </a:rPr>
              <a:t>Страховий</a:t>
            </a:r>
            <a:r>
              <a:rPr lang="ru-RU" i="1" dirty="0">
                <a:latin typeface="Times New Roman" panose="02020603050405020304" pitchFamily="18" charset="0"/>
                <a:cs typeface="Times New Roman" panose="02020603050405020304" pitchFamily="18" charset="0"/>
              </a:rPr>
              <a:t> тариф </a:t>
            </a:r>
            <a:r>
              <a:rPr lang="ru-RU" i="1" dirty="0" err="1">
                <a:latin typeface="Times New Roman" panose="02020603050405020304" pitchFamily="18" charset="0"/>
                <a:cs typeface="Times New Roman" panose="02020603050405020304" pitchFamily="18" charset="0"/>
              </a:rPr>
              <a:t>встановлюється</a:t>
            </a:r>
            <a:r>
              <a:rPr lang="ru-RU" i="1" dirty="0">
                <a:latin typeface="Times New Roman" panose="02020603050405020304" pitchFamily="18" charset="0"/>
                <a:cs typeface="Times New Roman" panose="02020603050405020304" pitchFamily="18" charset="0"/>
              </a:rPr>
              <a:t> у </a:t>
            </a:r>
            <a:r>
              <a:rPr lang="ru-RU" i="1" dirty="0" err="1">
                <a:latin typeface="Times New Roman" panose="02020603050405020304" pitchFamily="18" charset="0"/>
                <a:cs typeface="Times New Roman" panose="02020603050405020304" pitchFamily="18" charset="0"/>
              </a:rPr>
              <a:t>відсотках</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від</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загальної</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страхової</a:t>
            </a:r>
            <a:r>
              <a:rPr lang="ru-RU" i="1" dirty="0">
                <a:latin typeface="Times New Roman" panose="02020603050405020304" pitchFamily="18" charset="0"/>
                <a:cs typeface="Times New Roman" panose="02020603050405020304" pitchFamily="18" charset="0"/>
              </a:rPr>
              <a:t> </a:t>
            </a:r>
            <a:r>
              <a:rPr lang="ru-RU" i="1" dirty="0" err="1">
                <a:latin typeface="Times New Roman" panose="02020603050405020304" pitchFamily="18" charset="0"/>
                <a:cs typeface="Times New Roman" panose="02020603050405020304" pitchFamily="18" charset="0"/>
              </a:rPr>
              <a:t>суми</a:t>
            </a:r>
            <a:r>
              <a:rPr lang="ru-RU" i="1" dirty="0">
                <a:latin typeface="Times New Roman" panose="02020603050405020304" pitchFamily="18" charset="0"/>
                <a:cs typeface="Times New Roman" panose="02020603050405020304" pitchFamily="18" charset="0"/>
              </a:rPr>
              <a:t> за Договором </a:t>
            </a:r>
            <a:r>
              <a:rPr lang="ru-RU" i="1" dirty="0" err="1">
                <a:latin typeface="Times New Roman" panose="02020603050405020304" pitchFamily="18" charset="0"/>
                <a:cs typeface="Times New Roman" panose="02020603050405020304" pitchFamily="18" charset="0"/>
              </a:rPr>
              <a:t>страхування</a:t>
            </a:r>
            <a:r>
              <a:rPr lang="ru-RU" i="1" dirty="0">
                <a:latin typeface="Times New Roman" panose="02020603050405020304" pitchFamily="18" charset="0"/>
                <a:cs typeface="Times New Roman" panose="02020603050405020304" pitchFamily="18" charset="0"/>
              </a:rPr>
              <a:t>. </a:t>
            </a:r>
            <a:endParaRPr lang="ru-UA"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9585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398A9F8D-8219-454D-BA5B-BA6733EC59C3}"/>
              </a:ext>
            </a:extLst>
          </p:cNvPr>
          <p:cNvSpPr/>
          <p:nvPr/>
        </p:nvSpPr>
        <p:spPr>
          <a:xfrm>
            <a:off x="0" y="0"/>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Страхова сума. Франшиза. Тариф </a:t>
            </a:r>
            <a:endParaRPr lang="ru-RU" sz="2400" b="1" kern="0" dirty="0">
              <a:solidFill>
                <a:schemeClr val="bg1"/>
              </a:solidFill>
              <a:cs typeface="Times New Roman" pitchFamily="18" charset="0"/>
            </a:endParaRPr>
          </a:p>
        </p:txBody>
      </p:sp>
      <p:pic>
        <p:nvPicPr>
          <p:cNvPr id="11" name="Рисунок 10">
            <a:extLst>
              <a:ext uri="{FF2B5EF4-FFF2-40B4-BE49-F238E27FC236}">
                <a16:creationId xmlns:a16="http://schemas.microsoft.com/office/drawing/2014/main" id="{DC4F8B01-9D41-4342-843E-0752E9AFA76B}"/>
              </a:ext>
            </a:extLst>
          </p:cNvPr>
          <p:cNvPicPr>
            <a:picLocks noChangeAspect="1"/>
          </p:cNvPicPr>
          <p:nvPr/>
        </p:nvPicPr>
        <p:blipFill>
          <a:blip r:embed="rId2"/>
          <a:stretch>
            <a:fillRect/>
          </a:stretch>
        </p:blipFill>
        <p:spPr>
          <a:xfrm>
            <a:off x="0" y="6718136"/>
            <a:ext cx="9906000" cy="139864"/>
          </a:xfrm>
          <a:prstGeom prst="rect">
            <a:avLst/>
          </a:prstGeom>
        </p:spPr>
      </p:pic>
      <p:sp>
        <p:nvSpPr>
          <p:cNvPr id="3" name="TextBox 2">
            <a:extLst>
              <a:ext uri="{FF2B5EF4-FFF2-40B4-BE49-F238E27FC236}">
                <a16:creationId xmlns:a16="http://schemas.microsoft.com/office/drawing/2014/main" id="{88998C3B-5956-41E4-8CEB-684CB3C55650}"/>
              </a:ext>
            </a:extLst>
          </p:cNvPr>
          <p:cNvSpPr txBox="1"/>
          <p:nvPr/>
        </p:nvSpPr>
        <p:spPr>
          <a:xfrm>
            <a:off x="272480" y="940405"/>
            <a:ext cx="9145016" cy="1200329"/>
          </a:xfrm>
          <a:prstGeom prst="rect">
            <a:avLst/>
          </a:prstGeom>
          <a:noFill/>
          <a:ln w="19050">
            <a:solidFill>
              <a:srgbClr val="FF0000"/>
            </a:solidFill>
            <a:prstDash val="lgDash"/>
          </a:ln>
        </p:spPr>
        <p:txBody>
          <a:bodyPr wrap="square" rtlCol="0">
            <a:spAutoFit/>
          </a:bodyPr>
          <a:lstStyle/>
          <a:p>
            <a:pPr algn="just"/>
            <a:r>
              <a:rPr lang="ru-RU" dirty="0" err="1">
                <a:latin typeface="Times New Roman" panose="02020603050405020304" pitchFamily="18" charset="0"/>
                <a:cs typeface="Times New Roman" panose="02020603050405020304" pitchFamily="18" charset="0"/>
              </a:rPr>
              <a:t>Розмір</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страхової</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суми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визначається</a:t>
            </a:r>
            <a:r>
              <a:rPr lang="ru-RU" dirty="0">
                <a:latin typeface="Times New Roman" panose="02020603050405020304" pitchFamily="18" charset="0"/>
                <a:cs typeface="Times New Roman" panose="02020603050405020304" pitchFamily="18" charset="0"/>
              </a:rPr>
              <a:t> за </a:t>
            </a:r>
            <a:r>
              <a:rPr lang="ru-RU" dirty="0" err="1">
                <a:latin typeface="Times New Roman" panose="02020603050405020304" pitchFamily="18" charset="0"/>
                <a:cs typeface="Times New Roman" panose="02020603050405020304" pitchFamily="18" charset="0"/>
              </a:rPr>
              <a:t>взаємною</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згодою</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між</a:t>
            </a:r>
            <a:r>
              <a:rPr lang="ru-RU" dirty="0">
                <a:latin typeface="Times New Roman" panose="02020603050405020304" pitchFamily="18" charset="0"/>
                <a:cs typeface="Times New Roman" panose="02020603050405020304" pitchFamily="18" charset="0"/>
              </a:rPr>
              <a:t> Страховиком і </a:t>
            </a:r>
            <a:r>
              <a:rPr lang="ru-RU" dirty="0" err="1">
                <a:latin typeface="Times New Roman" panose="02020603050405020304" pitchFamily="18" charset="0"/>
                <a:cs typeface="Times New Roman" panose="02020603050405020304" pitchFamily="18" charset="0"/>
              </a:rPr>
              <a:t>Страхувальником</a:t>
            </a:r>
            <a:r>
              <a:rPr lang="ru-RU" dirty="0">
                <a:latin typeface="Times New Roman" panose="02020603050405020304" pitchFamily="18" charset="0"/>
                <a:cs typeface="Times New Roman" panose="02020603050405020304" pitchFamily="18" charset="0"/>
              </a:rPr>
              <a:t> на момент </a:t>
            </a:r>
            <a:r>
              <a:rPr lang="ru-RU" dirty="0" err="1">
                <a:latin typeface="Times New Roman" panose="02020603050405020304" pitchFamily="18" charset="0"/>
                <a:cs typeface="Times New Roman" panose="02020603050405020304" pitchFamily="18" charset="0"/>
              </a:rPr>
              <a:t>укладання</a:t>
            </a:r>
            <a:r>
              <a:rPr lang="ru-RU" dirty="0">
                <a:latin typeface="Times New Roman" panose="02020603050405020304" pitchFamily="18" charset="0"/>
                <a:cs typeface="Times New Roman" panose="02020603050405020304" pitchFamily="18" charset="0"/>
              </a:rPr>
              <a:t> Договору </a:t>
            </a:r>
            <a:r>
              <a:rPr lang="ru-RU" dirty="0" err="1">
                <a:latin typeface="Times New Roman" panose="02020603050405020304" pitchFamily="18" charset="0"/>
                <a:cs typeface="Times New Roman" panose="02020603050405020304" pitchFamily="18" charset="0"/>
              </a:rPr>
              <a:t>страхування</a:t>
            </a:r>
            <a:r>
              <a:rPr lang="ru-RU" dirty="0">
                <a:latin typeface="Times New Roman" panose="02020603050405020304" pitchFamily="18" charset="0"/>
                <a:cs typeface="Times New Roman" panose="02020603050405020304" pitchFamily="18" charset="0"/>
              </a:rPr>
              <a:t>, та </a:t>
            </a:r>
            <a:r>
              <a:rPr lang="ru-RU" dirty="0" err="1">
                <a:latin typeface="Times New Roman" panose="02020603050405020304" pitchFamily="18" charset="0"/>
                <a:cs typeface="Times New Roman" panose="02020603050405020304" pitchFamily="18" charset="0"/>
              </a:rPr>
              <a:t>може</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становити</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від</a:t>
            </a:r>
            <a:r>
              <a:rPr lang="ru-RU" dirty="0">
                <a:latin typeface="Times New Roman" panose="02020603050405020304" pitchFamily="18" charset="0"/>
                <a:cs typeface="Times New Roman" panose="02020603050405020304" pitchFamily="18" charset="0"/>
              </a:rPr>
              <a:t> </a:t>
            </a:r>
          </a:p>
          <a:p>
            <a:pPr algn="just"/>
            <a:r>
              <a:rPr lang="ru-RU" b="1" dirty="0">
                <a:latin typeface="Times New Roman" panose="02020603050405020304" pitchFamily="18" charset="0"/>
                <a:cs typeface="Times New Roman" panose="02020603050405020304" pitchFamily="18" charset="0"/>
              </a:rPr>
              <a:t>10 000,00 грн. до 1 000 000,00 грн. </a:t>
            </a:r>
          </a:p>
          <a:p>
            <a:pPr algn="just"/>
            <a:r>
              <a:rPr lang="ru-RU" dirty="0"/>
              <a:t>Даний продукт не </a:t>
            </a:r>
            <a:r>
              <a:rPr lang="ru-RU" dirty="0" err="1"/>
              <a:t>передбачає</a:t>
            </a:r>
            <a:r>
              <a:rPr lang="ru-RU" dirty="0"/>
              <a:t> франшизу (франшиза не </a:t>
            </a:r>
            <a:r>
              <a:rPr lang="ru-RU" dirty="0" err="1"/>
              <a:t>застосовується</a:t>
            </a:r>
            <a:r>
              <a:rPr lang="ru-RU" dirty="0"/>
              <a:t>).</a:t>
            </a:r>
            <a:endParaRPr lang="ru-UA" b="1"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A46C3D63-C657-439A-9323-97ED4F8F6157}"/>
              </a:ext>
            </a:extLst>
          </p:cNvPr>
          <p:cNvSpPr txBox="1"/>
          <p:nvPr/>
        </p:nvSpPr>
        <p:spPr>
          <a:xfrm>
            <a:off x="272480" y="2416378"/>
            <a:ext cx="7020780" cy="1200329"/>
          </a:xfrm>
          <a:prstGeom prst="rect">
            <a:avLst/>
          </a:prstGeom>
          <a:noFill/>
          <a:ln w="19050">
            <a:solidFill>
              <a:srgbClr val="FF0000"/>
            </a:solidFill>
            <a:prstDash val="lgDash"/>
          </a:ln>
        </p:spPr>
        <p:txBody>
          <a:bodyPr wrap="square" rtlCol="0">
            <a:spAutoFit/>
          </a:bodyPr>
          <a:lstStyle/>
          <a:p>
            <a:pPr algn="just"/>
            <a:r>
              <a:rPr lang="ru-RU" dirty="0" err="1"/>
              <a:t>Розмір</a:t>
            </a:r>
            <a:r>
              <a:rPr lang="ru-RU" dirty="0"/>
              <a:t> </a:t>
            </a:r>
            <a:r>
              <a:rPr lang="ru-RU" dirty="0" err="1"/>
              <a:t>страхової</a:t>
            </a:r>
            <a:r>
              <a:rPr lang="ru-RU" dirty="0"/>
              <a:t> </a:t>
            </a:r>
            <a:r>
              <a:rPr lang="ru-RU" dirty="0" err="1"/>
              <a:t>премії</a:t>
            </a:r>
            <a:r>
              <a:rPr lang="ru-RU" dirty="0"/>
              <a:t> (платежу/</a:t>
            </a:r>
            <a:r>
              <a:rPr lang="ru-RU" dirty="0" err="1"/>
              <a:t>внеску</a:t>
            </a:r>
            <a:r>
              <a:rPr lang="ru-RU" dirty="0"/>
              <a:t>) </a:t>
            </a:r>
            <a:r>
              <a:rPr lang="ru-RU" dirty="0" err="1"/>
              <a:t>розраховується</a:t>
            </a:r>
            <a:r>
              <a:rPr lang="ru-RU" dirty="0"/>
              <a:t> шляхом </a:t>
            </a:r>
            <a:r>
              <a:rPr lang="ru-RU" dirty="0" err="1"/>
              <a:t>добутку</a:t>
            </a:r>
            <a:r>
              <a:rPr lang="ru-RU" dirty="0"/>
              <a:t> </a:t>
            </a:r>
            <a:r>
              <a:rPr lang="ru-RU" dirty="0" err="1"/>
              <a:t>розміру</a:t>
            </a:r>
            <a:r>
              <a:rPr lang="ru-RU" dirty="0"/>
              <a:t> </a:t>
            </a:r>
            <a:r>
              <a:rPr lang="ru-RU" dirty="0" err="1"/>
              <a:t>Страхової</a:t>
            </a:r>
            <a:r>
              <a:rPr lang="ru-RU" dirty="0"/>
              <a:t> </a:t>
            </a:r>
            <a:r>
              <a:rPr lang="ru-RU" dirty="0" err="1"/>
              <a:t>суми</a:t>
            </a:r>
            <a:r>
              <a:rPr lang="ru-RU" dirty="0"/>
              <a:t> та </a:t>
            </a:r>
            <a:r>
              <a:rPr lang="ru-RU" dirty="0" err="1"/>
              <a:t>визначеного</a:t>
            </a:r>
            <a:r>
              <a:rPr lang="ru-RU" dirty="0"/>
              <a:t> тарифу. Порядок </a:t>
            </a:r>
            <a:r>
              <a:rPr lang="ru-RU" dirty="0" err="1"/>
              <a:t>сплати</a:t>
            </a:r>
            <a:r>
              <a:rPr lang="ru-RU" dirty="0"/>
              <a:t> </a:t>
            </a:r>
            <a:r>
              <a:rPr lang="ru-RU" dirty="0" err="1"/>
              <a:t>страхової</a:t>
            </a:r>
            <a:r>
              <a:rPr lang="ru-RU" dirty="0"/>
              <a:t> </a:t>
            </a:r>
            <a:r>
              <a:rPr lang="ru-RU" dirty="0" err="1"/>
              <a:t>премії</a:t>
            </a:r>
            <a:r>
              <a:rPr lang="ru-RU" dirty="0"/>
              <a:t> (одноразово </a:t>
            </a:r>
            <a:r>
              <a:rPr lang="ru-RU" dirty="0" err="1"/>
              <a:t>або</a:t>
            </a:r>
            <a:r>
              <a:rPr lang="ru-RU" dirty="0"/>
              <a:t> </a:t>
            </a:r>
            <a:r>
              <a:rPr lang="ru-RU" dirty="0" err="1"/>
              <a:t>частинами</a:t>
            </a:r>
            <a:r>
              <a:rPr lang="ru-RU" dirty="0"/>
              <a:t>) </a:t>
            </a:r>
            <a:r>
              <a:rPr lang="ru-RU" dirty="0" err="1"/>
              <a:t>визначаються</a:t>
            </a:r>
            <a:r>
              <a:rPr lang="ru-RU" dirty="0"/>
              <a:t> за </a:t>
            </a:r>
            <a:r>
              <a:rPr lang="ru-RU" dirty="0" err="1"/>
              <a:t>згодою</a:t>
            </a:r>
            <a:r>
              <a:rPr lang="ru-RU" dirty="0"/>
              <a:t> </a:t>
            </a:r>
            <a:r>
              <a:rPr lang="ru-RU" dirty="0" err="1"/>
              <a:t>сторін</a:t>
            </a:r>
            <a:r>
              <a:rPr lang="ru-RU" dirty="0"/>
              <a:t> у </a:t>
            </a:r>
            <a:r>
              <a:rPr lang="ru-RU" dirty="0" err="1"/>
              <a:t>договорі</a:t>
            </a:r>
            <a:r>
              <a:rPr lang="ru-RU" dirty="0"/>
              <a:t> </a:t>
            </a:r>
            <a:r>
              <a:rPr lang="ru-RU" dirty="0" err="1"/>
              <a:t>страхування</a:t>
            </a:r>
            <a:r>
              <a:rPr lang="ru-RU" dirty="0"/>
              <a:t>. </a:t>
            </a:r>
            <a:endParaRPr lang="ru-UA" dirty="0"/>
          </a:p>
        </p:txBody>
      </p:sp>
      <p:pic>
        <p:nvPicPr>
          <p:cNvPr id="14" name="Рисунок 13">
            <a:extLst>
              <a:ext uri="{FF2B5EF4-FFF2-40B4-BE49-F238E27FC236}">
                <a16:creationId xmlns:a16="http://schemas.microsoft.com/office/drawing/2014/main" id="{8B4D812E-6121-4C1F-A160-781D5D6B6F9B}"/>
              </a:ext>
            </a:extLst>
          </p:cNvPr>
          <p:cNvPicPr>
            <a:picLocks noChangeAspect="1"/>
          </p:cNvPicPr>
          <p:nvPr/>
        </p:nvPicPr>
        <p:blipFill>
          <a:blip r:embed="rId3" cstate="print"/>
          <a:stretch>
            <a:fillRect/>
          </a:stretch>
        </p:blipFill>
        <p:spPr>
          <a:xfrm>
            <a:off x="7905328" y="2243503"/>
            <a:ext cx="1440160" cy="1440160"/>
          </a:xfrm>
          <a:prstGeom prst="rect">
            <a:avLst/>
          </a:prstGeom>
        </p:spPr>
      </p:pic>
      <p:graphicFrame>
        <p:nvGraphicFramePr>
          <p:cNvPr id="15" name="Схема 14">
            <a:extLst>
              <a:ext uri="{FF2B5EF4-FFF2-40B4-BE49-F238E27FC236}">
                <a16:creationId xmlns:a16="http://schemas.microsoft.com/office/drawing/2014/main" id="{F8E816FE-DCE5-4090-858A-22144FB3F3AF}"/>
              </a:ext>
            </a:extLst>
          </p:cNvPr>
          <p:cNvGraphicFramePr/>
          <p:nvPr>
            <p:extLst>
              <p:ext uri="{D42A27DB-BD31-4B8C-83A1-F6EECF244321}">
                <p14:modId xmlns:p14="http://schemas.microsoft.com/office/powerpoint/2010/main" val="3624362907"/>
              </p:ext>
            </p:extLst>
          </p:nvPr>
        </p:nvGraphicFramePr>
        <p:xfrm>
          <a:off x="185151" y="3786433"/>
          <a:ext cx="9535698" cy="23804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14457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9">
            <a:extLst>
              <a:ext uri="{FF2B5EF4-FFF2-40B4-BE49-F238E27FC236}">
                <a16:creationId xmlns:a16="http://schemas.microsoft.com/office/drawing/2014/main" id="{A2EEAED2-6FE7-4BC2-8D3F-4A7D2249E574}"/>
              </a:ext>
            </a:extLst>
          </p:cNvPr>
          <p:cNvSpPr/>
          <p:nvPr/>
        </p:nvSpPr>
        <p:spPr>
          <a:xfrm>
            <a:off x="0" y="-23604"/>
            <a:ext cx="9906000" cy="50004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38138" algn="ctr">
              <a:spcBef>
                <a:spcPct val="20000"/>
              </a:spcBef>
              <a:buClr>
                <a:srgbClr val="DF8300"/>
              </a:buClr>
              <a:buSzPct val="150000"/>
              <a:defRPr/>
            </a:pPr>
            <a:r>
              <a:rPr lang="uk-UA" sz="2400" b="1" kern="0" dirty="0">
                <a:solidFill>
                  <a:schemeClr val="bg1"/>
                </a:solidFill>
                <a:cs typeface="Times New Roman" pitchFamily="18" charset="0"/>
              </a:rPr>
              <a:t>Строк дії Договору. Територія дії Договору</a:t>
            </a:r>
          </a:p>
        </p:txBody>
      </p:sp>
      <p:pic>
        <p:nvPicPr>
          <p:cNvPr id="3" name="Рисунок 2">
            <a:extLst>
              <a:ext uri="{FF2B5EF4-FFF2-40B4-BE49-F238E27FC236}">
                <a16:creationId xmlns:a16="http://schemas.microsoft.com/office/drawing/2014/main" id="{E8720ABB-DA7A-4662-9D01-F5E94226DDC3}"/>
              </a:ext>
            </a:extLst>
          </p:cNvPr>
          <p:cNvPicPr>
            <a:picLocks noChangeAspect="1"/>
          </p:cNvPicPr>
          <p:nvPr/>
        </p:nvPicPr>
        <p:blipFill>
          <a:blip r:embed="rId2"/>
          <a:stretch>
            <a:fillRect/>
          </a:stretch>
        </p:blipFill>
        <p:spPr>
          <a:xfrm>
            <a:off x="-12823" y="6717792"/>
            <a:ext cx="9906000" cy="140208"/>
          </a:xfrm>
          <a:prstGeom prst="rect">
            <a:avLst/>
          </a:prstGeom>
        </p:spPr>
      </p:pic>
      <p:sp>
        <p:nvSpPr>
          <p:cNvPr id="6" name="TextBox 5">
            <a:extLst>
              <a:ext uri="{FF2B5EF4-FFF2-40B4-BE49-F238E27FC236}">
                <a16:creationId xmlns:a16="http://schemas.microsoft.com/office/drawing/2014/main" id="{146E1830-EB2B-4550-8943-F3D7F3B34D49}"/>
              </a:ext>
            </a:extLst>
          </p:cNvPr>
          <p:cNvSpPr txBox="1"/>
          <p:nvPr/>
        </p:nvSpPr>
        <p:spPr>
          <a:xfrm>
            <a:off x="2360712" y="837935"/>
            <a:ext cx="7200800" cy="1392369"/>
          </a:xfrm>
          <a:prstGeom prst="rect">
            <a:avLst/>
          </a:prstGeom>
          <a:noFill/>
        </p:spPr>
        <p:txBody>
          <a:bodyPr wrap="square">
            <a:spAutoFit/>
          </a:bodyPr>
          <a:lstStyle/>
          <a:p>
            <a:pPr algn="just">
              <a:lnSpc>
                <a:spcPct val="120000"/>
              </a:lnSpc>
            </a:pPr>
            <a:r>
              <a:rPr lang="ru-RU" sz="2400" dirty="0"/>
              <a:t>Строк </a:t>
            </a:r>
            <a:r>
              <a:rPr lang="ru-RU" sz="2400" dirty="0" err="1"/>
              <a:t>дії</a:t>
            </a:r>
            <a:r>
              <a:rPr lang="ru-RU" sz="2400" dirty="0"/>
              <a:t> договору страхування </a:t>
            </a:r>
            <a:r>
              <a:rPr lang="ru-RU" sz="2400" dirty="0" err="1"/>
              <a:t>встановлюється</a:t>
            </a:r>
            <a:r>
              <a:rPr lang="ru-RU" sz="2400" dirty="0"/>
              <a:t> за </a:t>
            </a:r>
            <a:r>
              <a:rPr lang="ru-RU" sz="2400" dirty="0" err="1"/>
              <a:t>згодою</a:t>
            </a:r>
            <a:r>
              <a:rPr lang="ru-RU" sz="2400" dirty="0"/>
              <a:t> </a:t>
            </a:r>
            <a:r>
              <a:rPr lang="ru-RU" sz="2400" dirty="0" err="1"/>
              <a:t>Страхувальника</a:t>
            </a:r>
            <a:r>
              <a:rPr lang="ru-RU" sz="2400" dirty="0"/>
              <a:t> і Страховика.</a:t>
            </a:r>
          </a:p>
          <a:p>
            <a:pPr algn="just">
              <a:lnSpc>
                <a:spcPct val="120000"/>
              </a:lnSpc>
            </a:pPr>
            <a:r>
              <a:rPr lang="ru-RU" sz="2400" b="1" dirty="0"/>
              <a:t>Строк </a:t>
            </a:r>
            <a:r>
              <a:rPr lang="ru-RU" sz="2400" b="1" dirty="0" err="1"/>
              <a:t>дії</a:t>
            </a:r>
            <a:r>
              <a:rPr lang="ru-RU" sz="2400" b="1" dirty="0"/>
              <a:t> договору </a:t>
            </a:r>
            <a:r>
              <a:rPr lang="ru-RU" sz="2400" b="1" dirty="0" err="1"/>
              <a:t>може</a:t>
            </a:r>
            <a:r>
              <a:rPr lang="ru-RU" sz="2400" b="1" dirty="0"/>
              <a:t> бути </a:t>
            </a:r>
            <a:r>
              <a:rPr lang="ru-RU" sz="2400" b="1" dirty="0" err="1"/>
              <a:t>від</a:t>
            </a:r>
            <a:r>
              <a:rPr lang="ru-RU" sz="2400" b="1" dirty="0"/>
              <a:t> 1 дня до 1 року . </a:t>
            </a:r>
          </a:p>
        </p:txBody>
      </p:sp>
      <p:pic>
        <p:nvPicPr>
          <p:cNvPr id="9" name="Рисунок 8">
            <a:extLst>
              <a:ext uri="{FF2B5EF4-FFF2-40B4-BE49-F238E27FC236}">
                <a16:creationId xmlns:a16="http://schemas.microsoft.com/office/drawing/2014/main" id="{7E9E522C-6B55-4DA1-9AD7-A5ACDA19A7CA}"/>
              </a:ext>
            </a:extLst>
          </p:cNvPr>
          <p:cNvPicPr>
            <a:picLocks noChangeAspect="1"/>
          </p:cNvPicPr>
          <p:nvPr/>
        </p:nvPicPr>
        <p:blipFill>
          <a:blip r:embed="rId3"/>
          <a:stretch>
            <a:fillRect/>
          </a:stretch>
        </p:blipFill>
        <p:spPr>
          <a:xfrm>
            <a:off x="416496" y="618479"/>
            <a:ext cx="1800200" cy="1879704"/>
          </a:xfrm>
          <a:prstGeom prst="rect">
            <a:avLst/>
          </a:prstGeom>
        </p:spPr>
      </p:pic>
      <p:sp>
        <p:nvSpPr>
          <p:cNvPr id="10" name="TextBox 9">
            <a:extLst>
              <a:ext uri="{FF2B5EF4-FFF2-40B4-BE49-F238E27FC236}">
                <a16:creationId xmlns:a16="http://schemas.microsoft.com/office/drawing/2014/main" id="{DBEA2773-5D2F-454A-8063-59B627790DBF}"/>
              </a:ext>
            </a:extLst>
          </p:cNvPr>
          <p:cNvSpPr txBox="1"/>
          <p:nvPr/>
        </p:nvSpPr>
        <p:spPr>
          <a:xfrm>
            <a:off x="344488" y="2640225"/>
            <a:ext cx="9217024" cy="1503617"/>
          </a:xfrm>
          <a:prstGeom prst="rect">
            <a:avLst/>
          </a:prstGeom>
          <a:noFill/>
        </p:spPr>
        <p:txBody>
          <a:bodyPr wrap="square" rtlCol="0">
            <a:spAutoFit/>
          </a:bodyPr>
          <a:lstStyle/>
          <a:p>
            <a:pPr algn="just">
              <a:lnSpc>
                <a:spcPct val="130000"/>
              </a:lnSpc>
            </a:pPr>
            <a:r>
              <a:rPr lang="ru-RU" dirty="0"/>
              <a:t>Строк </a:t>
            </a:r>
            <a:r>
              <a:rPr lang="ru-RU" dirty="0" err="1"/>
              <a:t>дії</a:t>
            </a:r>
            <a:r>
              <a:rPr lang="ru-RU" dirty="0"/>
              <a:t> Договору </a:t>
            </a:r>
            <a:r>
              <a:rPr lang="ru-RU" dirty="0" err="1"/>
              <a:t>може</a:t>
            </a:r>
            <a:r>
              <a:rPr lang="ru-RU" dirty="0"/>
              <a:t> бути </a:t>
            </a:r>
            <a:r>
              <a:rPr lang="ru-RU" dirty="0" err="1"/>
              <a:t>подовжено</a:t>
            </a:r>
            <a:r>
              <a:rPr lang="ru-RU" dirty="0"/>
              <a:t> за </a:t>
            </a:r>
            <a:r>
              <a:rPr lang="ru-RU" dirty="0" err="1"/>
              <a:t>згодою</a:t>
            </a:r>
            <a:r>
              <a:rPr lang="ru-RU" dirty="0"/>
              <a:t> </a:t>
            </a:r>
            <a:r>
              <a:rPr lang="ru-RU" dirty="0" err="1"/>
              <a:t>сторін</a:t>
            </a:r>
            <a:r>
              <a:rPr lang="ru-RU" dirty="0"/>
              <a:t>. Для </a:t>
            </a:r>
            <a:r>
              <a:rPr lang="ru-RU" dirty="0" err="1"/>
              <a:t>продовження</a:t>
            </a:r>
            <a:r>
              <a:rPr lang="ru-RU" dirty="0"/>
              <a:t> строку </a:t>
            </a:r>
            <a:r>
              <a:rPr lang="ru-RU" dirty="0" err="1"/>
              <a:t>дії</a:t>
            </a:r>
            <a:r>
              <a:rPr lang="ru-RU" dirty="0"/>
              <a:t> Договору </a:t>
            </a:r>
            <a:r>
              <a:rPr lang="ru-RU" dirty="0" err="1"/>
              <a:t>Страхувальник</a:t>
            </a:r>
            <a:r>
              <a:rPr lang="ru-RU" dirty="0"/>
              <a:t> повинен </a:t>
            </a:r>
            <a:r>
              <a:rPr lang="ru-RU" dirty="0" err="1"/>
              <a:t>надати</a:t>
            </a:r>
            <a:r>
              <a:rPr lang="ru-RU" dirty="0"/>
              <a:t> Страховику </a:t>
            </a:r>
            <a:r>
              <a:rPr lang="ru-RU" dirty="0" err="1"/>
              <a:t>письмову</a:t>
            </a:r>
            <a:r>
              <a:rPr lang="ru-RU" dirty="0"/>
              <a:t> </a:t>
            </a:r>
            <a:r>
              <a:rPr lang="ru-RU" dirty="0" err="1"/>
              <a:t>заяву</a:t>
            </a:r>
            <a:r>
              <a:rPr lang="ru-RU" dirty="0"/>
              <a:t>, за 3 </a:t>
            </a:r>
            <a:r>
              <a:rPr lang="ru-RU" dirty="0" err="1"/>
              <a:t>дні</a:t>
            </a:r>
            <a:r>
              <a:rPr lang="ru-RU" dirty="0"/>
              <a:t> до </a:t>
            </a:r>
            <a:r>
              <a:rPr lang="ru-RU" dirty="0" err="1"/>
              <a:t>закінчення</a:t>
            </a:r>
            <a:r>
              <a:rPr lang="ru-RU" dirty="0"/>
              <a:t> строку </a:t>
            </a:r>
            <a:r>
              <a:rPr lang="ru-RU" dirty="0" err="1"/>
              <a:t>дії</a:t>
            </a:r>
            <a:r>
              <a:rPr lang="ru-RU" dirty="0"/>
              <a:t> Договору, з </a:t>
            </a:r>
            <a:r>
              <a:rPr lang="ru-RU" dirty="0" err="1"/>
              <a:t>зазначеним</a:t>
            </a:r>
            <a:r>
              <a:rPr lang="ru-RU" dirty="0"/>
              <a:t> </a:t>
            </a:r>
            <a:r>
              <a:rPr lang="ru-RU" dirty="0" err="1"/>
              <a:t>строком</a:t>
            </a:r>
            <a:r>
              <a:rPr lang="ru-RU" dirty="0"/>
              <a:t> </a:t>
            </a:r>
            <a:r>
              <a:rPr lang="ru-RU" dirty="0" err="1"/>
              <a:t>подовження</a:t>
            </a:r>
            <a:r>
              <a:rPr lang="ru-RU" dirty="0"/>
              <a:t> </a:t>
            </a:r>
            <a:r>
              <a:rPr lang="ru-RU" dirty="0" err="1"/>
              <a:t>дії</a:t>
            </a:r>
            <a:r>
              <a:rPr lang="ru-RU" dirty="0"/>
              <a:t> Договору та </a:t>
            </a:r>
            <a:r>
              <a:rPr lang="ru-RU" dirty="0" err="1"/>
              <a:t>сплатити</a:t>
            </a:r>
            <a:r>
              <a:rPr lang="ru-RU" dirty="0"/>
              <a:t> </a:t>
            </a:r>
            <a:r>
              <a:rPr lang="ru-RU" dirty="0" err="1"/>
              <a:t>додаткову</a:t>
            </a:r>
            <a:r>
              <a:rPr lang="ru-RU" dirty="0"/>
              <a:t> </a:t>
            </a:r>
            <a:r>
              <a:rPr lang="ru-RU" dirty="0" err="1"/>
              <a:t>страхову</a:t>
            </a:r>
            <a:r>
              <a:rPr lang="ru-RU" dirty="0"/>
              <a:t> </a:t>
            </a:r>
            <a:r>
              <a:rPr lang="ru-RU" dirty="0" err="1"/>
              <a:t>премію</a:t>
            </a:r>
            <a:r>
              <a:rPr lang="ru-RU" dirty="0"/>
              <a:t> </a:t>
            </a:r>
            <a:r>
              <a:rPr lang="ru-RU" dirty="0" err="1"/>
              <a:t>згідно</a:t>
            </a:r>
            <a:r>
              <a:rPr lang="ru-RU" dirty="0"/>
              <a:t> з </a:t>
            </a:r>
            <a:r>
              <a:rPr lang="ru-RU" dirty="0" err="1"/>
              <a:t>додатковою</a:t>
            </a:r>
            <a:r>
              <a:rPr lang="ru-RU" dirty="0"/>
              <a:t> </a:t>
            </a:r>
            <a:r>
              <a:rPr lang="ru-RU" dirty="0" err="1"/>
              <a:t>угодою</a:t>
            </a:r>
            <a:r>
              <a:rPr lang="ru-RU" dirty="0"/>
              <a:t> до Договору.</a:t>
            </a:r>
            <a:endParaRPr lang="ru-UA" dirty="0"/>
          </a:p>
        </p:txBody>
      </p:sp>
      <p:sp>
        <p:nvSpPr>
          <p:cNvPr id="11" name="TextBox 10">
            <a:extLst>
              <a:ext uri="{FF2B5EF4-FFF2-40B4-BE49-F238E27FC236}">
                <a16:creationId xmlns:a16="http://schemas.microsoft.com/office/drawing/2014/main" id="{49B68C10-CEBA-4720-A33B-2CCF23131AB2}"/>
              </a:ext>
            </a:extLst>
          </p:cNvPr>
          <p:cNvSpPr txBox="1"/>
          <p:nvPr/>
        </p:nvSpPr>
        <p:spPr>
          <a:xfrm>
            <a:off x="348612" y="4230487"/>
            <a:ext cx="9217024" cy="1503617"/>
          </a:xfrm>
          <a:prstGeom prst="rect">
            <a:avLst/>
          </a:prstGeom>
          <a:noFill/>
        </p:spPr>
        <p:txBody>
          <a:bodyPr wrap="square" rtlCol="0">
            <a:spAutoFit/>
          </a:bodyPr>
          <a:lstStyle/>
          <a:p>
            <a:pPr algn="just">
              <a:lnSpc>
                <a:spcPct val="130000"/>
              </a:lnSpc>
            </a:pPr>
            <a:r>
              <a:rPr lang="ru-RU" b="1" dirty="0" err="1"/>
              <a:t>Територія</a:t>
            </a:r>
            <a:r>
              <a:rPr lang="ru-RU" b="1" dirty="0"/>
              <a:t> </a:t>
            </a:r>
            <a:r>
              <a:rPr lang="ru-RU" b="1" dirty="0" err="1"/>
              <a:t>дії</a:t>
            </a:r>
            <a:r>
              <a:rPr lang="ru-RU" b="1" dirty="0"/>
              <a:t> Договору </a:t>
            </a:r>
            <a:r>
              <a:rPr lang="ru-RU" dirty="0"/>
              <a:t>- </a:t>
            </a:r>
            <a:r>
              <a:rPr lang="ru-RU" dirty="0" err="1"/>
              <a:t>Україна</a:t>
            </a:r>
            <a:r>
              <a:rPr lang="ru-RU" dirty="0"/>
              <a:t>, </a:t>
            </a:r>
            <a:r>
              <a:rPr lang="ru-RU" dirty="0" err="1"/>
              <a:t>окрім</a:t>
            </a:r>
            <a:r>
              <a:rPr lang="ru-RU" dirty="0"/>
              <a:t> </a:t>
            </a:r>
            <a:r>
              <a:rPr lang="ru-RU" dirty="0" err="1"/>
              <a:t>території</a:t>
            </a:r>
            <a:r>
              <a:rPr lang="ru-RU" dirty="0"/>
              <a:t> </a:t>
            </a:r>
            <a:r>
              <a:rPr lang="ru-RU" dirty="0" err="1"/>
              <a:t>територіальних</a:t>
            </a:r>
            <a:r>
              <a:rPr lang="ru-RU" dirty="0"/>
              <a:t> громад, </a:t>
            </a:r>
            <a:r>
              <a:rPr lang="ru-RU" dirty="0" err="1"/>
              <a:t>які</a:t>
            </a:r>
            <a:r>
              <a:rPr lang="ru-RU" dirty="0"/>
              <a:t> </a:t>
            </a:r>
            <a:r>
              <a:rPr lang="ru-RU" dirty="0" err="1"/>
              <a:t>розташовані</a:t>
            </a:r>
            <a:r>
              <a:rPr lang="ru-RU" dirty="0"/>
              <a:t> в </a:t>
            </a:r>
            <a:r>
              <a:rPr lang="ru-RU" dirty="0" err="1"/>
              <a:t>районі</a:t>
            </a:r>
            <a:r>
              <a:rPr lang="ru-RU" dirty="0"/>
              <a:t> </a:t>
            </a:r>
            <a:r>
              <a:rPr lang="ru-RU" dirty="0" err="1"/>
              <a:t>проведення</a:t>
            </a:r>
            <a:r>
              <a:rPr lang="ru-RU" dirty="0"/>
              <a:t> </a:t>
            </a:r>
            <a:r>
              <a:rPr lang="ru-RU" dirty="0" err="1"/>
              <a:t>воєнних</a:t>
            </a:r>
            <a:r>
              <a:rPr lang="ru-RU" dirty="0"/>
              <a:t> (</a:t>
            </a:r>
            <a:r>
              <a:rPr lang="ru-RU" dirty="0" err="1"/>
              <a:t>бойових</a:t>
            </a:r>
            <a:r>
              <a:rPr lang="ru-RU" dirty="0"/>
              <a:t>) </a:t>
            </a:r>
            <a:r>
              <a:rPr lang="ru-RU" dirty="0" err="1"/>
              <a:t>дій</a:t>
            </a:r>
            <a:r>
              <a:rPr lang="ru-RU" dirty="0"/>
              <a:t> </a:t>
            </a:r>
            <a:r>
              <a:rPr lang="ru-RU" dirty="0" err="1"/>
              <a:t>або</a:t>
            </a:r>
            <a:r>
              <a:rPr lang="ru-RU" dirty="0"/>
              <a:t> </a:t>
            </a:r>
            <a:r>
              <a:rPr lang="ru-RU" dirty="0" err="1"/>
              <a:t>які</a:t>
            </a:r>
            <a:r>
              <a:rPr lang="ru-RU" dirty="0"/>
              <a:t> </a:t>
            </a:r>
            <a:r>
              <a:rPr lang="ru-RU" dirty="0" err="1"/>
              <a:t>перебувають</a:t>
            </a:r>
            <a:r>
              <a:rPr lang="ru-RU" dirty="0"/>
              <a:t> в </a:t>
            </a:r>
            <a:r>
              <a:rPr lang="ru-RU" dirty="0" err="1"/>
              <a:t>тимчасовій</a:t>
            </a:r>
            <a:r>
              <a:rPr lang="ru-RU" dirty="0"/>
              <a:t> </a:t>
            </a:r>
            <a:r>
              <a:rPr lang="ru-RU" dirty="0" err="1"/>
              <a:t>окупації</a:t>
            </a:r>
            <a:r>
              <a:rPr lang="ru-RU" dirty="0"/>
              <a:t>,</a:t>
            </a:r>
          </a:p>
          <a:p>
            <a:pPr algn="just">
              <a:lnSpc>
                <a:spcPct val="130000"/>
              </a:lnSpc>
            </a:pPr>
            <a:r>
              <a:rPr lang="ru-RU" dirty="0" err="1"/>
              <a:t>оточенні</a:t>
            </a:r>
            <a:r>
              <a:rPr lang="ru-RU" dirty="0"/>
              <a:t> (</a:t>
            </a:r>
            <a:r>
              <a:rPr lang="ru-RU" dirty="0" err="1"/>
              <a:t>блокуванні</a:t>
            </a:r>
            <a:r>
              <a:rPr lang="ru-RU" dirty="0"/>
              <a:t>), </a:t>
            </a:r>
            <a:r>
              <a:rPr lang="ru-RU" dirty="0" err="1"/>
              <a:t>тимчасово</a:t>
            </a:r>
            <a:r>
              <a:rPr lang="ru-RU" dirty="0"/>
              <a:t> </a:t>
            </a:r>
            <a:r>
              <a:rPr lang="ru-RU" dirty="0" err="1"/>
              <a:t>анексовані</a:t>
            </a:r>
            <a:r>
              <a:rPr lang="ru-RU" dirty="0"/>
              <a:t> </a:t>
            </a:r>
            <a:r>
              <a:rPr lang="ru-RU" dirty="0" err="1"/>
              <a:t>території</a:t>
            </a:r>
            <a:r>
              <a:rPr lang="ru-RU" dirty="0"/>
              <a:t> </a:t>
            </a:r>
            <a:r>
              <a:rPr lang="ru-RU" dirty="0" err="1"/>
              <a:t>України</a:t>
            </a:r>
            <a:r>
              <a:rPr lang="ru-RU" dirty="0"/>
              <a:t>, а </a:t>
            </a:r>
            <a:r>
              <a:rPr lang="ru-RU" dirty="0" err="1"/>
              <a:t>також</a:t>
            </a:r>
            <a:r>
              <a:rPr lang="ru-RU" dirty="0"/>
              <a:t> </a:t>
            </a:r>
            <a:r>
              <a:rPr lang="ru-RU" dirty="0" err="1"/>
              <a:t>території</a:t>
            </a:r>
            <a:r>
              <a:rPr lang="ru-RU" dirty="0"/>
              <a:t> </a:t>
            </a:r>
            <a:r>
              <a:rPr lang="ru-RU" dirty="0" err="1"/>
              <a:t>проведення</a:t>
            </a:r>
            <a:r>
              <a:rPr lang="ru-RU" dirty="0"/>
              <a:t> </a:t>
            </a:r>
            <a:r>
              <a:rPr lang="ru-RU" dirty="0" err="1"/>
              <a:t>операцій</a:t>
            </a:r>
            <a:r>
              <a:rPr lang="ru-RU" dirty="0"/>
              <a:t> </a:t>
            </a:r>
            <a:r>
              <a:rPr lang="ru-RU" dirty="0" err="1"/>
              <a:t>Об’єднаних</a:t>
            </a:r>
            <a:r>
              <a:rPr lang="ru-RU" dirty="0"/>
              <a:t> сил.</a:t>
            </a:r>
            <a:endParaRPr lang="ru-UA" dirty="0"/>
          </a:p>
        </p:txBody>
      </p:sp>
    </p:spTree>
    <p:extLst>
      <p:ext uri="{BB962C8B-B14F-4D97-AF65-F5344CB8AC3E}">
        <p14:creationId xmlns:p14="http://schemas.microsoft.com/office/powerpoint/2010/main" val="224954294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20865</TotalTime>
  <Words>2079</Words>
  <Application>Microsoft Office PowerPoint</Application>
  <PresentationFormat>Лист A4 (210x297 мм)</PresentationFormat>
  <Paragraphs>162</Paragraphs>
  <Slides>22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22</vt:i4>
      </vt:variant>
    </vt:vector>
  </HeadingPairs>
  <TitlesOfParts>
    <vt:vector size="27" baseType="lpstr">
      <vt:lpstr>Arial</vt:lpstr>
      <vt:lpstr>Calibri</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PR_2</dc:creator>
  <cp:lastModifiedBy>Kseniya Porohina</cp:lastModifiedBy>
  <cp:revision>710</cp:revision>
  <dcterms:created xsi:type="dcterms:W3CDTF">2015-01-26T12:29:32Z</dcterms:created>
  <dcterms:modified xsi:type="dcterms:W3CDTF">2025-09-23T12:50:12Z</dcterms:modified>
</cp:coreProperties>
</file>